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5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6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7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8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9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10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11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12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3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14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60" r:id="rId4"/>
    <p:sldId id="289" r:id="rId5"/>
    <p:sldId id="269" r:id="rId6"/>
    <p:sldId id="261" r:id="rId7"/>
    <p:sldId id="287" r:id="rId8"/>
    <p:sldId id="291" r:id="rId9"/>
    <p:sldId id="292" r:id="rId10"/>
    <p:sldId id="294" r:id="rId11"/>
    <p:sldId id="288" r:id="rId12"/>
    <p:sldId id="290" r:id="rId13"/>
    <p:sldId id="262" r:id="rId14"/>
    <p:sldId id="278" r:id="rId15"/>
    <p:sldId id="275" r:id="rId16"/>
    <p:sldId id="265" r:id="rId17"/>
    <p:sldId id="264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BD45"/>
    <a:srgbClr val="FF820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7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2" y="33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g>
</file>

<file path=ppt/media/image13.jpg>
</file>

<file path=ppt/media/image14.jpeg>
</file>

<file path=ppt/media/image15.jpeg>
</file>

<file path=ppt/media/image16.jpeg>
</file>

<file path=ppt/media/image17.jpg>
</file>

<file path=ppt/media/image18.jpeg>
</file>

<file path=ppt/media/image2.png>
</file>

<file path=ppt/media/image3.jpeg>
</file>

<file path=ppt/media/image4.gif>
</file>

<file path=ppt/media/image5.jpeg>
</file>

<file path=ppt/media/image6.pn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34AAF-985F-4279-80DD-08DF01E3BA2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DFD493-4AAE-4468-AA8E-3B1490DC6B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18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303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611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8595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9103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69250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5485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7062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200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05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700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614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572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9211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9473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835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FD493-4AAE-4468-AA8E-3B1490DC6B5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447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468FB-8168-430A-BB99-7484DB7D6810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1D511-3433-410E-8202-022658189C2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jp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image" Target="../media/image12.jpg"/><Relationship Id="rId5" Type="http://schemas.openxmlformats.org/officeDocument/2006/relationships/image" Target="../media/image11.jpe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jpe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jpeg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18.jpeg"/><Relationship Id="rId5" Type="http://schemas.openxmlformats.org/officeDocument/2006/relationships/image" Target="../media/image17.jp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5" Type="http://schemas.openxmlformats.org/officeDocument/2006/relationships/image" Target="../media/image4.gif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图片 26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98144" y="-469900"/>
            <a:ext cx="11939496" cy="8055352"/>
          </a:xfrm>
          <a:custGeom>
            <a:avLst/>
            <a:gdLst>
              <a:gd name="connsiteX0" fmla="*/ 10771696 w 11939496"/>
              <a:gd name="connsiteY0" fmla="*/ 0 h 8055352"/>
              <a:gd name="connsiteX1" fmla="*/ 11939496 w 11939496"/>
              <a:gd name="connsiteY1" fmla="*/ 0 h 8055352"/>
              <a:gd name="connsiteX2" fmla="*/ 11939496 w 11939496"/>
              <a:gd name="connsiteY2" fmla="*/ 8055352 h 8055352"/>
              <a:gd name="connsiteX3" fmla="*/ 10771696 w 11939496"/>
              <a:gd name="connsiteY3" fmla="*/ 8055352 h 8055352"/>
              <a:gd name="connsiteX4" fmla="*/ 0 w 11939496"/>
              <a:gd name="connsiteY4" fmla="*/ 0 h 8055352"/>
              <a:gd name="connsiteX5" fmla="*/ 5193856 w 11939496"/>
              <a:gd name="connsiteY5" fmla="*/ 0 h 8055352"/>
              <a:gd name="connsiteX6" fmla="*/ 5193856 w 11939496"/>
              <a:gd name="connsiteY6" fmla="*/ 8055352 h 8055352"/>
              <a:gd name="connsiteX7" fmla="*/ 0 w 11939496"/>
              <a:gd name="connsiteY7" fmla="*/ 8055352 h 8055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939496" h="8055352">
                <a:moveTo>
                  <a:pt x="10771696" y="0"/>
                </a:moveTo>
                <a:lnTo>
                  <a:pt x="11939496" y="0"/>
                </a:lnTo>
                <a:lnTo>
                  <a:pt x="11939496" y="8055352"/>
                </a:lnTo>
                <a:lnTo>
                  <a:pt x="10771696" y="8055352"/>
                </a:lnTo>
                <a:close/>
                <a:moveTo>
                  <a:pt x="0" y="0"/>
                </a:moveTo>
                <a:lnTo>
                  <a:pt x="5193856" y="0"/>
                </a:lnTo>
                <a:lnTo>
                  <a:pt x="5193856" y="8055352"/>
                </a:lnTo>
                <a:lnTo>
                  <a:pt x="0" y="8055352"/>
                </a:lnTo>
                <a:close/>
              </a:path>
            </a:pathLst>
          </a:custGeom>
        </p:spPr>
      </p:pic>
      <p:sp>
        <p:nvSpPr>
          <p:cNvPr id="263" name="Line 32"/>
          <p:cNvSpPr>
            <a:spLocks noChangeShapeType="1"/>
          </p:cNvSpPr>
          <p:nvPr/>
        </p:nvSpPr>
        <p:spPr bwMode="auto">
          <a:xfrm>
            <a:off x="1042468" y="4409039"/>
            <a:ext cx="5454118" cy="0"/>
          </a:xfrm>
          <a:prstGeom prst="line">
            <a:avLst/>
          </a:prstGeom>
          <a:noFill/>
          <a:ln w="15875" cap="flat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4" name="文本框 263"/>
          <p:cNvSpPr txBox="1"/>
          <p:nvPr/>
        </p:nvSpPr>
        <p:spPr>
          <a:xfrm>
            <a:off x="635883" y="3310193"/>
            <a:ext cx="86485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“最后一公里”智能避障循迹小车</a:t>
            </a:r>
          </a:p>
        </p:txBody>
      </p:sp>
      <p:sp>
        <p:nvSpPr>
          <p:cNvPr id="265" name="文本框 264"/>
          <p:cNvSpPr txBox="1"/>
          <p:nvPr/>
        </p:nvSpPr>
        <p:spPr>
          <a:xfrm>
            <a:off x="907264" y="4571020"/>
            <a:ext cx="52588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Driverless car delivery</a:t>
            </a:r>
          </a:p>
        </p:txBody>
      </p:sp>
      <p:sp>
        <p:nvSpPr>
          <p:cNvPr id="266" name="任意多边形: 形状 265"/>
          <p:cNvSpPr/>
          <p:nvPr/>
        </p:nvSpPr>
        <p:spPr>
          <a:xfrm>
            <a:off x="540910" y="2448961"/>
            <a:ext cx="5093076" cy="3270339"/>
          </a:xfrm>
          <a:custGeom>
            <a:avLst/>
            <a:gdLst>
              <a:gd name="connsiteX0" fmla="*/ 0 w 5296714"/>
              <a:gd name="connsiteY0" fmla="*/ 0 h 3270339"/>
              <a:gd name="connsiteX1" fmla="*/ 5296714 w 5296714"/>
              <a:gd name="connsiteY1" fmla="*/ 0 h 3270339"/>
              <a:gd name="connsiteX2" fmla="*/ 5296714 w 5296714"/>
              <a:gd name="connsiteY2" fmla="*/ 311860 h 3270339"/>
              <a:gd name="connsiteX3" fmla="*/ 5287197 w 5296714"/>
              <a:gd name="connsiteY3" fmla="*/ 311860 h 3270339"/>
              <a:gd name="connsiteX4" fmla="*/ 5287197 w 5296714"/>
              <a:gd name="connsiteY4" fmla="*/ 9517 h 3270339"/>
              <a:gd name="connsiteX5" fmla="*/ 9517 w 5296714"/>
              <a:gd name="connsiteY5" fmla="*/ 9517 h 3270339"/>
              <a:gd name="connsiteX6" fmla="*/ 9517 w 5296714"/>
              <a:gd name="connsiteY6" fmla="*/ 3260822 h 3270339"/>
              <a:gd name="connsiteX7" fmla="*/ 5287197 w 5296714"/>
              <a:gd name="connsiteY7" fmla="*/ 3260822 h 3270339"/>
              <a:gd name="connsiteX8" fmla="*/ 5287197 w 5296714"/>
              <a:gd name="connsiteY8" fmla="*/ 3037386 h 3270339"/>
              <a:gd name="connsiteX9" fmla="*/ 5296714 w 5296714"/>
              <a:gd name="connsiteY9" fmla="*/ 3037386 h 3270339"/>
              <a:gd name="connsiteX10" fmla="*/ 5296714 w 5296714"/>
              <a:gd name="connsiteY10" fmla="*/ 3270339 h 3270339"/>
              <a:gd name="connsiteX11" fmla="*/ 0 w 5296714"/>
              <a:gd name="connsiteY11" fmla="*/ 3270339 h 327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96714" h="3270339">
                <a:moveTo>
                  <a:pt x="0" y="0"/>
                </a:moveTo>
                <a:lnTo>
                  <a:pt x="5296714" y="0"/>
                </a:lnTo>
                <a:lnTo>
                  <a:pt x="5296714" y="311860"/>
                </a:lnTo>
                <a:lnTo>
                  <a:pt x="5287197" y="311860"/>
                </a:lnTo>
                <a:lnTo>
                  <a:pt x="5287197" y="9517"/>
                </a:lnTo>
                <a:lnTo>
                  <a:pt x="9517" y="9517"/>
                </a:lnTo>
                <a:lnTo>
                  <a:pt x="9517" y="3260822"/>
                </a:lnTo>
                <a:lnTo>
                  <a:pt x="5287197" y="3260822"/>
                </a:lnTo>
                <a:lnTo>
                  <a:pt x="5287197" y="3037386"/>
                </a:lnTo>
                <a:lnTo>
                  <a:pt x="5296714" y="3037386"/>
                </a:lnTo>
                <a:lnTo>
                  <a:pt x="5296714" y="3270339"/>
                </a:lnTo>
                <a:lnTo>
                  <a:pt x="0" y="3270339"/>
                </a:lnTo>
                <a:close/>
              </a:path>
            </a:pathLst>
          </a:custGeom>
          <a:gradFill>
            <a:gsLst>
              <a:gs pos="0">
                <a:srgbClr val="F3D884"/>
              </a:gs>
              <a:gs pos="100000">
                <a:srgbClr val="B38346"/>
              </a:gs>
            </a:gsLst>
            <a:path path="circle">
              <a:fillToRect r="100000" b="100000"/>
            </a:path>
          </a:gra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FF3CD40-7861-459E-B0F3-685B9DD84AAC}"/>
              </a:ext>
            </a:extLst>
          </p:cNvPr>
          <p:cNvSpPr txBox="1"/>
          <p:nvPr/>
        </p:nvSpPr>
        <p:spPr>
          <a:xfrm>
            <a:off x="857837" y="4967504"/>
            <a:ext cx="62937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汇报人：六出奇计队       汇报时间：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  <a:p>
            <a:endParaRPr lang="zh-CN" altLang="en-US" sz="2000" dirty="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59b9d967977dc">
            <a:hlinkClick r:id="" action="ppaction://media"/>
            <a:extLst>
              <a:ext uri="{FF2B5EF4-FFF2-40B4-BE49-F238E27FC236}">
                <a16:creationId xmlns:a16="http://schemas.microsoft.com/office/drawing/2014/main" id="{0F695ECD-13A4-44E4-9B01-20F614B04F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914400" y="-288925"/>
            <a:ext cx="487362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6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64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内容占位符 4">
            <a:extLst>
              <a:ext uri="{FF2B5EF4-FFF2-40B4-BE49-F238E27FC236}">
                <a16:creationId xmlns:a16="http://schemas.microsoft.com/office/drawing/2014/main" id="{3ED8DF3F-F917-43E0-B777-19A0F73139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121" y="3555106"/>
            <a:ext cx="3681418" cy="2761064"/>
          </a:xfr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C6B76031-C157-438A-8182-533E78ED6C2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77" y="924117"/>
            <a:ext cx="4777462" cy="2378778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DC31AB79-6BD6-46F8-8730-2E01D59644E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566" y="896507"/>
            <a:ext cx="3404307" cy="540504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3A4FCB9-5F95-4459-8002-12EDBAC01CFB}"/>
              </a:ext>
            </a:extLst>
          </p:cNvPr>
          <p:cNvSpPr txBox="1"/>
          <p:nvPr/>
        </p:nvSpPr>
        <p:spPr>
          <a:xfrm>
            <a:off x="10426330" y="2883355"/>
            <a:ext cx="461665" cy="28702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蓝牙模块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B1317F0-3DDC-4EBF-8D00-310DE91EE536}"/>
              </a:ext>
            </a:extLst>
          </p:cNvPr>
          <p:cNvSpPr txBox="1"/>
          <p:nvPr/>
        </p:nvSpPr>
        <p:spPr>
          <a:xfrm>
            <a:off x="222356" y="845553"/>
            <a:ext cx="707886" cy="33081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E18-D80NK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红外线传感器</a:t>
            </a:r>
          </a:p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76F3597-3379-47A5-8475-A5E538A1BAF1}"/>
              </a:ext>
            </a:extLst>
          </p:cNvPr>
          <p:cNvSpPr txBox="1"/>
          <p:nvPr/>
        </p:nvSpPr>
        <p:spPr>
          <a:xfrm>
            <a:off x="860787" y="3987708"/>
            <a:ext cx="1015663" cy="2490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HC-SR04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超声波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测距模块传感器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205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Rectangle 77"/>
          <p:cNvSpPr>
            <a:spLocks noChangeArrowheads="1"/>
          </p:cNvSpPr>
          <p:nvPr/>
        </p:nvSpPr>
        <p:spPr bwMode="auto">
          <a:xfrm>
            <a:off x="1428645" y="938783"/>
            <a:ext cx="1436291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研发过程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Rectangle 79"/>
          <p:cNvSpPr>
            <a:spLocks noChangeArrowheads="1"/>
          </p:cNvSpPr>
          <p:nvPr/>
        </p:nvSpPr>
        <p:spPr bwMode="auto">
          <a:xfrm>
            <a:off x="1223445" y="938783"/>
            <a:ext cx="104775" cy="4667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90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EB1753B7-3280-4F3B-A17A-5F58975632E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09"/>
          <a:stretch/>
        </p:blipFill>
        <p:spPr>
          <a:xfrm>
            <a:off x="4962612" y="3675801"/>
            <a:ext cx="6035587" cy="2678677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57DCE026-DCFD-4123-AB2F-8183398E5FE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746" y="371533"/>
            <a:ext cx="3398370" cy="314441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DFB1901B-1599-4CD6-AE15-D79C95F58FC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05" y="1603032"/>
            <a:ext cx="3563584" cy="475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11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06364E2-BB4E-4CE5-A79A-6F3AD0151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57" y="1358018"/>
            <a:ext cx="6298395" cy="472379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B3B519E-54C7-4D94-8DB6-3FA3AA228BE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641" y="834976"/>
            <a:ext cx="3560467" cy="250530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E85DA3C-2948-4991-BCCD-69BA8CCE53A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89" r="7974" b="27480"/>
          <a:stretch/>
        </p:blipFill>
        <p:spPr>
          <a:xfrm>
            <a:off x="7352612" y="3719916"/>
            <a:ext cx="3559496" cy="2505308"/>
          </a:xfrm>
          <a:prstGeom prst="rect">
            <a:avLst/>
          </a:prstGeom>
        </p:spPr>
      </p:pic>
      <p:sp>
        <p:nvSpPr>
          <p:cNvPr id="19" name="Rectangle 79">
            <a:extLst>
              <a:ext uri="{FF2B5EF4-FFF2-40B4-BE49-F238E27FC236}">
                <a16:creationId xmlns:a16="http://schemas.microsoft.com/office/drawing/2014/main" id="{8D711AA1-C01F-4739-A7F5-8A376F039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9892" y="826307"/>
            <a:ext cx="104775" cy="4667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900"/>
          </a:p>
        </p:txBody>
      </p:sp>
      <p:sp>
        <p:nvSpPr>
          <p:cNvPr id="21" name="Rectangle 77">
            <a:extLst>
              <a:ext uri="{FF2B5EF4-FFF2-40B4-BE49-F238E27FC236}">
                <a16:creationId xmlns:a16="http://schemas.microsoft.com/office/drawing/2014/main" id="{4EF63604-8222-4B3A-BA99-21543626E2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5552" y="847905"/>
            <a:ext cx="1436291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项目成熟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6243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>
            <a:off x="2424334" y="2775228"/>
            <a:ext cx="2305894" cy="1480649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MH_Number_1"/>
          <p:cNvSpPr/>
          <p:nvPr>
            <p:custDataLst>
              <p:tags r:id="rId1"/>
            </p:custDataLst>
          </p:nvPr>
        </p:nvSpPr>
        <p:spPr>
          <a:xfrm>
            <a:off x="2884933" y="2971800"/>
            <a:ext cx="1493003" cy="108750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MH_Entry_1"/>
          <p:cNvSpPr/>
          <p:nvPr>
            <p:custDataLst>
              <p:tags r:id="rId2"/>
            </p:custDataLst>
          </p:nvPr>
        </p:nvSpPr>
        <p:spPr>
          <a:xfrm>
            <a:off x="4857384" y="2971800"/>
            <a:ext cx="5342531" cy="900413"/>
          </a:xfrm>
          <a:prstGeom prst="roundRect">
            <a:avLst>
              <a:gd name="adj" fmla="val 33074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40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项目可行性分析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85000" lnSpcReduction="100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项目可行性分析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-SWOT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27"/>
          <p:cNvSpPr/>
          <p:nvPr/>
        </p:nvSpPr>
        <p:spPr bwMode="auto">
          <a:xfrm rot="10800000">
            <a:off x="9463510" y="228934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矩形: 圆角 13"/>
          <p:cNvSpPr/>
          <p:nvPr/>
        </p:nvSpPr>
        <p:spPr>
          <a:xfrm>
            <a:off x="10687753" y="228934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26"/>
          <p:cNvSpPr/>
          <p:nvPr/>
        </p:nvSpPr>
        <p:spPr bwMode="auto">
          <a:xfrm rot="10800000">
            <a:off x="6886504" y="406735"/>
            <a:ext cx="930275" cy="177800"/>
          </a:xfrm>
          <a:custGeom>
            <a:avLst/>
            <a:gdLst>
              <a:gd name="T0" fmla="*/ 32 w 332"/>
              <a:gd name="T1" fmla="*/ 0 h 63"/>
              <a:gd name="T2" fmla="*/ 0 w 332"/>
              <a:gd name="T3" fmla="*/ 31 h 63"/>
              <a:gd name="T4" fmla="*/ 32 w 332"/>
              <a:gd name="T5" fmla="*/ 63 h 63"/>
              <a:gd name="T6" fmla="*/ 300 w 332"/>
              <a:gd name="T7" fmla="*/ 63 h 63"/>
              <a:gd name="T8" fmla="*/ 332 w 332"/>
              <a:gd name="T9" fmla="*/ 31 h 63"/>
              <a:gd name="T10" fmla="*/ 300 w 332"/>
              <a:gd name="T11" fmla="*/ 0 h 63"/>
              <a:gd name="T12" fmla="*/ 32 w 332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2" h="63">
                <a:moveTo>
                  <a:pt x="32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2" y="63"/>
                </a:cubicBezTo>
                <a:cubicBezTo>
                  <a:pt x="300" y="63"/>
                  <a:pt x="300" y="63"/>
                  <a:pt x="300" y="63"/>
                </a:cubicBezTo>
                <a:cubicBezTo>
                  <a:pt x="318" y="63"/>
                  <a:pt x="332" y="49"/>
                  <a:pt x="332" y="31"/>
                </a:cubicBezTo>
                <a:cubicBezTo>
                  <a:pt x="332" y="14"/>
                  <a:pt x="318" y="0"/>
                  <a:pt x="300" y="0"/>
                </a:cubicBezTo>
                <a:lnTo>
                  <a:pt x="32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矩形: 圆角 15"/>
          <p:cNvSpPr/>
          <p:nvPr/>
        </p:nvSpPr>
        <p:spPr>
          <a:xfrm>
            <a:off x="38100" y="6613525"/>
            <a:ext cx="9248468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27"/>
          <p:cNvSpPr/>
          <p:nvPr/>
        </p:nvSpPr>
        <p:spPr bwMode="auto">
          <a:xfrm rot="10800000">
            <a:off x="9933662" y="6613525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: 圆角 17"/>
          <p:cNvSpPr/>
          <p:nvPr/>
        </p:nvSpPr>
        <p:spPr>
          <a:xfrm>
            <a:off x="10657163" y="6613525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 bwMode="auto">
          <a:xfrm>
            <a:off x="4670425" y="1997075"/>
            <a:ext cx="2852738" cy="2854325"/>
            <a:chOff x="4670426" y="1997076"/>
            <a:chExt cx="2852738" cy="2854324"/>
          </a:xfrm>
        </p:grpSpPr>
        <p:sp>
          <p:nvSpPr>
            <p:cNvPr id="12" name="任意多边形 28"/>
            <p:cNvSpPr/>
            <p:nvPr/>
          </p:nvSpPr>
          <p:spPr>
            <a:xfrm>
              <a:off x="4670426" y="1997076"/>
              <a:ext cx="1425575" cy="1427162"/>
            </a:xfrm>
            <a:custGeom>
              <a:avLst/>
              <a:gdLst>
                <a:gd name="connsiteX0" fmla="*/ 713459 w 1426918"/>
                <a:gd name="connsiteY0" fmla="*/ 0 h 1426918"/>
                <a:gd name="connsiteX1" fmla="*/ 713459 w 1426918"/>
                <a:gd name="connsiteY1" fmla="*/ 1 h 1426918"/>
                <a:gd name="connsiteX2" fmla="*/ 1426918 w 1426918"/>
                <a:gd name="connsiteY2" fmla="*/ 713460 h 1426918"/>
                <a:gd name="connsiteX3" fmla="*/ 1426918 w 1426918"/>
                <a:gd name="connsiteY3" fmla="*/ 1426918 h 1426918"/>
                <a:gd name="connsiteX4" fmla="*/ 713459 w 1426918"/>
                <a:gd name="connsiteY4" fmla="*/ 1426918 h 1426918"/>
                <a:gd name="connsiteX5" fmla="*/ 0 w 1426918"/>
                <a:gd name="connsiteY5" fmla="*/ 713459 h 1426918"/>
                <a:gd name="connsiteX6" fmla="*/ 713459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59" y="0"/>
                  </a:moveTo>
                  <a:lnTo>
                    <a:pt x="713459" y="1"/>
                  </a:lnTo>
                  <a:cubicBezTo>
                    <a:pt x="1107492" y="1"/>
                    <a:pt x="1426918" y="319427"/>
                    <a:pt x="1426918" y="713460"/>
                  </a:cubicBezTo>
                  <a:lnTo>
                    <a:pt x="1426918" y="1426918"/>
                  </a:lnTo>
                  <a:lnTo>
                    <a:pt x="713459" y="1426918"/>
                  </a:lnTo>
                  <a:cubicBezTo>
                    <a:pt x="319426" y="1426918"/>
                    <a:pt x="0" y="1107492"/>
                    <a:pt x="0" y="713459"/>
                  </a:cubicBezTo>
                  <a:cubicBezTo>
                    <a:pt x="0" y="319426"/>
                    <a:pt x="319426" y="0"/>
                    <a:pt x="7134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5400" b="1" dirty="0">
                  <a:solidFill>
                    <a:srgbClr val="FFFF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S</a:t>
              </a:r>
              <a:endParaRPr lang="zh-CN" alt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任意多边形 32"/>
            <p:cNvSpPr/>
            <p:nvPr/>
          </p:nvSpPr>
          <p:spPr>
            <a:xfrm>
              <a:off x="6096001" y="1997076"/>
              <a:ext cx="1427163" cy="1427162"/>
            </a:xfrm>
            <a:custGeom>
              <a:avLst/>
              <a:gdLst>
                <a:gd name="connsiteX0" fmla="*/ 713459 w 1426918"/>
                <a:gd name="connsiteY0" fmla="*/ 0 h 1426918"/>
                <a:gd name="connsiteX1" fmla="*/ 1426918 w 1426918"/>
                <a:gd name="connsiteY1" fmla="*/ 713459 h 1426918"/>
                <a:gd name="connsiteX2" fmla="*/ 1426917 w 1426918"/>
                <a:gd name="connsiteY2" fmla="*/ 713459 h 1426918"/>
                <a:gd name="connsiteX3" fmla="*/ 713458 w 1426918"/>
                <a:gd name="connsiteY3" fmla="*/ 1426918 h 1426918"/>
                <a:gd name="connsiteX4" fmla="*/ 0 w 1426918"/>
                <a:gd name="connsiteY4" fmla="*/ 1426918 h 1426918"/>
                <a:gd name="connsiteX5" fmla="*/ 0 w 1426918"/>
                <a:gd name="connsiteY5" fmla="*/ 713459 h 1426918"/>
                <a:gd name="connsiteX6" fmla="*/ 713459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59" y="0"/>
                  </a:moveTo>
                  <a:cubicBezTo>
                    <a:pt x="1107492" y="0"/>
                    <a:pt x="1426918" y="319426"/>
                    <a:pt x="1426918" y="713459"/>
                  </a:cubicBezTo>
                  <a:lnTo>
                    <a:pt x="1426917" y="713459"/>
                  </a:lnTo>
                  <a:cubicBezTo>
                    <a:pt x="1426917" y="1107492"/>
                    <a:pt x="1107491" y="1426918"/>
                    <a:pt x="713458" y="1426918"/>
                  </a:cubicBezTo>
                  <a:lnTo>
                    <a:pt x="0" y="1426918"/>
                  </a:lnTo>
                  <a:lnTo>
                    <a:pt x="0" y="713459"/>
                  </a:lnTo>
                  <a:cubicBezTo>
                    <a:pt x="0" y="319426"/>
                    <a:pt x="319426" y="0"/>
                    <a:pt x="7134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5400" b="1" dirty="0">
                  <a:solidFill>
                    <a:srgbClr val="FFFF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W</a:t>
              </a:r>
              <a:endParaRPr lang="zh-CN" alt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0" name="任意多边形 37"/>
            <p:cNvSpPr/>
            <p:nvPr/>
          </p:nvSpPr>
          <p:spPr>
            <a:xfrm>
              <a:off x="4670426" y="3424238"/>
              <a:ext cx="1425575" cy="1427162"/>
            </a:xfrm>
            <a:custGeom>
              <a:avLst/>
              <a:gdLst>
                <a:gd name="connsiteX0" fmla="*/ 713460 w 1426918"/>
                <a:gd name="connsiteY0" fmla="*/ 0 h 1426918"/>
                <a:gd name="connsiteX1" fmla="*/ 1426918 w 1426918"/>
                <a:gd name="connsiteY1" fmla="*/ 0 h 1426918"/>
                <a:gd name="connsiteX2" fmla="*/ 1426918 w 1426918"/>
                <a:gd name="connsiteY2" fmla="*/ 713459 h 1426918"/>
                <a:gd name="connsiteX3" fmla="*/ 713459 w 1426918"/>
                <a:gd name="connsiteY3" fmla="*/ 1426918 h 1426918"/>
                <a:gd name="connsiteX4" fmla="*/ 0 w 1426918"/>
                <a:gd name="connsiteY4" fmla="*/ 713459 h 1426918"/>
                <a:gd name="connsiteX5" fmla="*/ 1 w 1426918"/>
                <a:gd name="connsiteY5" fmla="*/ 713459 h 1426918"/>
                <a:gd name="connsiteX6" fmla="*/ 713460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60" y="0"/>
                  </a:moveTo>
                  <a:lnTo>
                    <a:pt x="1426918" y="0"/>
                  </a:lnTo>
                  <a:lnTo>
                    <a:pt x="1426918" y="713459"/>
                  </a:lnTo>
                  <a:cubicBezTo>
                    <a:pt x="1426918" y="1107492"/>
                    <a:pt x="1107492" y="1426918"/>
                    <a:pt x="713459" y="1426918"/>
                  </a:cubicBezTo>
                  <a:cubicBezTo>
                    <a:pt x="319426" y="1426918"/>
                    <a:pt x="0" y="1107492"/>
                    <a:pt x="0" y="713459"/>
                  </a:cubicBezTo>
                  <a:lnTo>
                    <a:pt x="1" y="713459"/>
                  </a:lnTo>
                  <a:cubicBezTo>
                    <a:pt x="1" y="319426"/>
                    <a:pt x="319427" y="0"/>
                    <a:pt x="7134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5400" b="1" dirty="0">
                  <a:solidFill>
                    <a:srgbClr val="FFFF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O</a:t>
              </a:r>
              <a:endParaRPr lang="zh-CN" alt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1" name="任意多边形 40"/>
            <p:cNvSpPr/>
            <p:nvPr/>
          </p:nvSpPr>
          <p:spPr>
            <a:xfrm>
              <a:off x="6096001" y="3424238"/>
              <a:ext cx="1427163" cy="1427162"/>
            </a:xfrm>
            <a:custGeom>
              <a:avLst/>
              <a:gdLst>
                <a:gd name="connsiteX0" fmla="*/ 0 w 1426918"/>
                <a:gd name="connsiteY0" fmla="*/ 0 h 1426918"/>
                <a:gd name="connsiteX1" fmla="*/ 713459 w 1426918"/>
                <a:gd name="connsiteY1" fmla="*/ 0 h 1426918"/>
                <a:gd name="connsiteX2" fmla="*/ 1426918 w 1426918"/>
                <a:gd name="connsiteY2" fmla="*/ 713459 h 1426918"/>
                <a:gd name="connsiteX3" fmla="*/ 713459 w 1426918"/>
                <a:gd name="connsiteY3" fmla="*/ 1426918 h 1426918"/>
                <a:gd name="connsiteX4" fmla="*/ 713459 w 1426918"/>
                <a:gd name="connsiteY4" fmla="*/ 1426917 h 1426918"/>
                <a:gd name="connsiteX5" fmla="*/ 0 w 1426918"/>
                <a:gd name="connsiteY5" fmla="*/ 713458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6918" h="1426918">
                  <a:moveTo>
                    <a:pt x="0" y="0"/>
                  </a:moveTo>
                  <a:lnTo>
                    <a:pt x="713459" y="0"/>
                  </a:lnTo>
                  <a:cubicBezTo>
                    <a:pt x="1107492" y="0"/>
                    <a:pt x="1426918" y="319426"/>
                    <a:pt x="1426918" y="713459"/>
                  </a:cubicBezTo>
                  <a:cubicBezTo>
                    <a:pt x="1426918" y="1107492"/>
                    <a:pt x="1107492" y="1426918"/>
                    <a:pt x="713459" y="1426918"/>
                  </a:cubicBezTo>
                  <a:lnTo>
                    <a:pt x="713459" y="1426917"/>
                  </a:lnTo>
                  <a:cubicBezTo>
                    <a:pt x="319426" y="1426917"/>
                    <a:pt x="0" y="1107491"/>
                    <a:pt x="0" y="7134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5400" b="1" dirty="0">
                  <a:solidFill>
                    <a:srgbClr val="FFFF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T</a:t>
              </a:r>
              <a:endParaRPr lang="zh-CN" alt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文本框 21"/>
          <p:cNvSpPr txBox="1">
            <a:spLocks noChangeArrowheads="1"/>
          </p:cNvSpPr>
          <p:nvPr/>
        </p:nvSpPr>
        <p:spPr bwMode="auto">
          <a:xfrm>
            <a:off x="865319" y="1629664"/>
            <a:ext cx="3838576" cy="2347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rgbClr val="F2BD4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</a:t>
            </a:r>
            <a:endParaRPr lang="en-US" altLang="zh-CN" sz="4000" b="1" dirty="0">
              <a:solidFill>
                <a:srgbClr val="F2BD4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学生可以根据自己的时间预约送达时间，误无人车会按时到达，减少了因外卖不准时送达而被偷的风险。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成本优势：目前人工代取外卖的价格比较高，用无人车配送可适当降低配送价格，以量取胜。</a:t>
            </a:r>
          </a:p>
        </p:txBody>
      </p:sp>
      <p:sp>
        <p:nvSpPr>
          <p:cNvPr id="23" name="文本框 22"/>
          <p:cNvSpPr txBox="1">
            <a:spLocks noChangeArrowheads="1"/>
          </p:cNvSpPr>
          <p:nvPr/>
        </p:nvSpPr>
        <p:spPr bwMode="auto">
          <a:xfrm>
            <a:off x="909555" y="4167690"/>
            <a:ext cx="3588447" cy="1377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机会</a:t>
            </a:r>
            <a:endParaRPr lang="en-US" altLang="zh-CN" sz="40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外卖人员无法进校，但校门距离学生较远。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学生对外卖代取的需求日益增大。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>
            <a:spLocks noChangeArrowheads="1"/>
          </p:cNvSpPr>
          <p:nvPr/>
        </p:nvSpPr>
        <p:spPr bwMode="auto">
          <a:xfrm>
            <a:off x="7932387" y="1629664"/>
            <a:ext cx="4051022" cy="170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sz="4000" b="1" dirty="0">
                <a:solidFill>
                  <a:srgbClr val="FF82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劣势</a:t>
            </a:r>
            <a:endParaRPr lang="en-US" altLang="zh-CN" sz="4000" b="1" dirty="0">
              <a:solidFill>
                <a:srgbClr val="FF820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初期研发成本较高。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载货量较小，单次运输外卖数量不多。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>
            <a:spLocks noChangeArrowheads="1"/>
          </p:cNvSpPr>
          <p:nvPr/>
        </p:nvSpPr>
        <p:spPr bwMode="auto">
          <a:xfrm>
            <a:off x="8129264" y="3976030"/>
            <a:ext cx="3430491" cy="170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威胁</a:t>
            </a:r>
            <a:endParaRPr lang="en-US" altLang="zh-CN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校内有学生代取外卖和快递。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学校减速带较多，避障问题紧迫。</a:t>
            </a:r>
            <a:endParaRPr lang="en-US" altLang="zh-CN" sz="1400" dirty="0">
              <a:solidFill>
                <a:srgbClr val="4E4E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400" dirty="0">
                <a:solidFill>
                  <a:srgbClr val="4E4E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雨天无人车出行不便。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22" grpId="0"/>
      <p:bldP spid="23" grpId="0"/>
      <p:bldP spid="24" grpId="0"/>
      <p:bldP spid="2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0000" lnSpcReduction="200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项目可行性分析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主要优势</a:t>
            </a:r>
          </a:p>
        </p:txBody>
      </p:sp>
      <p:sp>
        <p:nvSpPr>
          <p:cNvPr id="13" name="Freeform 27"/>
          <p:cNvSpPr/>
          <p:nvPr/>
        </p:nvSpPr>
        <p:spPr bwMode="auto">
          <a:xfrm rot="10800000">
            <a:off x="9463510" y="228934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矩形: 圆角 13"/>
          <p:cNvSpPr/>
          <p:nvPr/>
        </p:nvSpPr>
        <p:spPr>
          <a:xfrm>
            <a:off x="10687753" y="228934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26"/>
          <p:cNvSpPr/>
          <p:nvPr/>
        </p:nvSpPr>
        <p:spPr bwMode="auto">
          <a:xfrm rot="10800000">
            <a:off x="6886504" y="406735"/>
            <a:ext cx="930275" cy="177800"/>
          </a:xfrm>
          <a:custGeom>
            <a:avLst/>
            <a:gdLst>
              <a:gd name="T0" fmla="*/ 32 w 332"/>
              <a:gd name="T1" fmla="*/ 0 h 63"/>
              <a:gd name="T2" fmla="*/ 0 w 332"/>
              <a:gd name="T3" fmla="*/ 31 h 63"/>
              <a:gd name="T4" fmla="*/ 32 w 332"/>
              <a:gd name="T5" fmla="*/ 63 h 63"/>
              <a:gd name="T6" fmla="*/ 300 w 332"/>
              <a:gd name="T7" fmla="*/ 63 h 63"/>
              <a:gd name="T8" fmla="*/ 332 w 332"/>
              <a:gd name="T9" fmla="*/ 31 h 63"/>
              <a:gd name="T10" fmla="*/ 300 w 332"/>
              <a:gd name="T11" fmla="*/ 0 h 63"/>
              <a:gd name="T12" fmla="*/ 32 w 332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2" h="63">
                <a:moveTo>
                  <a:pt x="32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2" y="63"/>
                </a:cubicBezTo>
                <a:cubicBezTo>
                  <a:pt x="300" y="63"/>
                  <a:pt x="300" y="63"/>
                  <a:pt x="300" y="63"/>
                </a:cubicBezTo>
                <a:cubicBezTo>
                  <a:pt x="318" y="63"/>
                  <a:pt x="332" y="49"/>
                  <a:pt x="332" y="31"/>
                </a:cubicBezTo>
                <a:cubicBezTo>
                  <a:pt x="332" y="14"/>
                  <a:pt x="318" y="0"/>
                  <a:pt x="300" y="0"/>
                </a:cubicBezTo>
                <a:lnTo>
                  <a:pt x="32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矩形: 圆角 15"/>
          <p:cNvSpPr/>
          <p:nvPr/>
        </p:nvSpPr>
        <p:spPr>
          <a:xfrm>
            <a:off x="38100" y="6613525"/>
            <a:ext cx="9248468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27"/>
          <p:cNvSpPr/>
          <p:nvPr/>
        </p:nvSpPr>
        <p:spPr bwMode="auto">
          <a:xfrm rot="10800000">
            <a:off x="9933662" y="6613525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: 圆角 17"/>
          <p:cNvSpPr/>
          <p:nvPr/>
        </p:nvSpPr>
        <p:spPr>
          <a:xfrm>
            <a:off x="10657163" y="6613525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209222" y="2299220"/>
            <a:ext cx="1717674" cy="3439140"/>
            <a:chOff x="1271588" y="2968625"/>
            <a:chExt cx="1438275" cy="2879725"/>
          </a:xfrm>
        </p:grpSpPr>
        <p:sp>
          <p:nvSpPr>
            <p:cNvPr id="12" name="Freeform 30"/>
            <p:cNvSpPr/>
            <p:nvPr/>
          </p:nvSpPr>
          <p:spPr bwMode="auto">
            <a:xfrm>
              <a:off x="1271588" y="2968625"/>
              <a:ext cx="1438275" cy="2879725"/>
            </a:xfrm>
            <a:custGeom>
              <a:avLst/>
              <a:gdLst>
                <a:gd name="T0" fmla="*/ 0 w 511"/>
                <a:gd name="T1" fmla="*/ 961 h 1026"/>
                <a:gd name="T2" fmla="*/ 0 w 511"/>
                <a:gd name="T3" fmla="*/ 832 h 1026"/>
                <a:gd name="T4" fmla="*/ 0 w 511"/>
                <a:gd name="T5" fmla="*/ 194 h 1026"/>
                <a:gd name="T6" fmla="*/ 0 w 511"/>
                <a:gd name="T7" fmla="*/ 66 h 1026"/>
                <a:gd name="T8" fmla="*/ 66 w 511"/>
                <a:gd name="T9" fmla="*/ 0 h 1026"/>
                <a:gd name="T10" fmla="*/ 446 w 511"/>
                <a:gd name="T11" fmla="*/ 0 h 1026"/>
                <a:gd name="T12" fmla="*/ 511 w 511"/>
                <a:gd name="T13" fmla="*/ 66 h 1026"/>
                <a:gd name="T14" fmla="*/ 511 w 511"/>
                <a:gd name="T15" fmla="*/ 194 h 1026"/>
                <a:gd name="T16" fmla="*/ 511 w 511"/>
                <a:gd name="T17" fmla="*/ 832 h 1026"/>
                <a:gd name="T18" fmla="*/ 511 w 511"/>
                <a:gd name="T19" fmla="*/ 961 h 1026"/>
                <a:gd name="T20" fmla="*/ 446 w 511"/>
                <a:gd name="T21" fmla="*/ 1026 h 1026"/>
                <a:gd name="T22" fmla="*/ 66 w 511"/>
                <a:gd name="T23" fmla="*/ 1026 h 1026"/>
                <a:gd name="T24" fmla="*/ 0 w 511"/>
                <a:gd name="T25" fmla="*/ 961 h 1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1" h="1026">
                  <a:moveTo>
                    <a:pt x="0" y="961"/>
                  </a:moveTo>
                  <a:cubicBezTo>
                    <a:pt x="0" y="832"/>
                    <a:pt x="0" y="832"/>
                    <a:pt x="0" y="832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30"/>
                    <a:pt x="30" y="0"/>
                    <a:pt x="66" y="0"/>
                  </a:cubicBezTo>
                  <a:cubicBezTo>
                    <a:pt x="446" y="0"/>
                    <a:pt x="446" y="0"/>
                    <a:pt x="446" y="0"/>
                  </a:cubicBezTo>
                  <a:cubicBezTo>
                    <a:pt x="482" y="0"/>
                    <a:pt x="511" y="30"/>
                    <a:pt x="511" y="66"/>
                  </a:cubicBezTo>
                  <a:cubicBezTo>
                    <a:pt x="511" y="194"/>
                    <a:pt x="511" y="194"/>
                    <a:pt x="511" y="194"/>
                  </a:cubicBezTo>
                  <a:cubicBezTo>
                    <a:pt x="511" y="832"/>
                    <a:pt x="511" y="832"/>
                    <a:pt x="511" y="832"/>
                  </a:cubicBezTo>
                  <a:cubicBezTo>
                    <a:pt x="511" y="961"/>
                    <a:pt x="511" y="961"/>
                    <a:pt x="511" y="961"/>
                  </a:cubicBezTo>
                  <a:cubicBezTo>
                    <a:pt x="511" y="997"/>
                    <a:pt x="482" y="1026"/>
                    <a:pt x="446" y="1026"/>
                  </a:cubicBezTo>
                  <a:cubicBezTo>
                    <a:pt x="66" y="1026"/>
                    <a:pt x="66" y="1026"/>
                    <a:pt x="66" y="1026"/>
                  </a:cubicBezTo>
                  <a:cubicBezTo>
                    <a:pt x="30" y="1026"/>
                    <a:pt x="0" y="997"/>
                    <a:pt x="0" y="9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31"/>
            <p:cNvSpPr>
              <a:spLocks noEditPoints="1"/>
            </p:cNvSpPr>
            <p:nvPr/>
          </p:nvSpPr>
          <p:spPr bwMode="auto">
            <a:xfrm>
              <a:off x="1366838" y="3055938"/>
              <a:ext cx="1249363" cy="2711450"/>
            </a:xfrm>
            <a:custGeom>
              <a:avLst/>
              <a:gdLst>
                <a:gd name="T0" fmla="*/ 0 w 444"/>
                <a:gd name="T1" fmla="*/ 83 h 966"/>
                <a:gd name="T2" fmla="*/ 444 w 444"/>
                <a:gd name="T3" fmla="*/ 83 h 966"/>
                <a:gd name="T4" fmla="*/ 444 w 444"/>
                <a:gd name="T5" fmla="*/ 898 h 966"/>
                <a:gd name="T6" fmla="*/ 0 w 444"/>
                <a:gd name="T7" fmla="*/ 898 h 966"/>
                <a:gd name="T8" fmla="*/ 0 w 444"/>
                <a:gd name="T9" fmla="*/ 83 h 966"/>
                <a:gd name="T10" fmla="*/ 169 w 444"/>
                <a:gd name="T11" fmla="*/ 41 h 966"/>
                <a:gd name="T12" fmla="*/ 275 w 444"/>
                <a:gd name="T13" fmla="*/ 41 h 966"/>
                <a:gd name="T14" fmla="*/ 281 w 444"/>
                <a:gd name="T15" fmla="*/ 35 h 966"/>
                <a:gd name="T16" fmla="*/ 281 w 444"/>
                <a:gd name="T17" fmla="*/ 35 h 966"/>
                <a:gd name="T18" fmla="*/ 275 w 444"/>
                <a:gd name="T19" fmla="*/ 29 h 966"/>
                <a:gd name="T20" fmla="*/ 169 w 444"/>
                <a:gd name="T21" fmla="*/ 29 h 966"/>
                <a:gd name="T22" fmla="*/ 163 w 444"/>
                <a:gd name="T23" fmla="*/ 35 h 966"/>
                <a:gd name="T24" fmla="*/ 163 w 444"/>
                <a:gd name="T25" fmla="*/ 35 h 966"/>
                <a:gd name="T26" fmla="*/ 169 w 444"/>
                <a:gd name="T27" fmla="*/ 41 h 966"/>
                <a:gd name="T28" fmla="*/ 213 w 444"/>
                <a:gd name="T29" fmla="*/ 8 h 966"/>
                <a:gd name="T30" fmla="*/ 222 w 444"/>
                <a:gd name="T31" fmla="*/ 17 h 966"/>
                <a:gd name="T32" fmla="*/ 231 w 444"/>
                <a:gd name="T33" fmla="*/ 8 h 966"/>
                <a:gd name="T34" fmla="*/ 222 w 444"/>
                <a:gd name="T35" fmla="*/ 0 h 966"/>
                <a:gd name="T36" fmla="*/ 213 w 444"/>
                <a:gd name="T37" fmla="*/ 8 h 966"/>
                <a:gd name="T38" fmla="*/ 294 w 444"/>
                <a:gd name="T39" fmla="*/ 947 h 966"/>
                <a:gd name="T40" fmla="*/ 294 w 444"/>
                <a:gd name="T41" fmla="*/ 947 h 966"/>
                <a:gd name="T42" fmla="*/ 274 w 444"/>
                <a:gd name="T43" fmla="*/ 927 h 966"/>
                <a:gd name="T44" fmla="*/ 170 w 444"/>
                <a:gd name="T45" fmla="*/ 927 h 966"/>
                <a:gd name="T46" fmla="*/ 150 w 444"/>
                <a:gd name="T47" fmla="*/ 947 h 966"/>
                <a:gd name="T48" fmla="*/ 150 w 444"/>
                <a:gd name="T49" fmla="*/ 947 h 966"/>
                <a:gd name="T50" fmla="*/ 170 w 444"/>
                <a:gd name="T51" fmla="*/ 966 h 966"/>
                <a:gd name="T52" fmla="*/ 274 w 444"/>
                <a:gd name="T53" fmla="*/ 966 h 966"/>
                <a:gd name="T54" fmla="*/ 294 w 444"/>
                <a:gd name="T55" fmla="*/ 94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4" h="966">
                  <a:moveTo>
                    <a:pt x="0" y="83"/>
                  </a:moveTo>
                  <a:cubicBezTo>
                    <a:pt x="444" y="83"/>
                    <a:pt x="444" y="83"/>
                    <a:pt x="444" y="83"/>
                  </a:cubicBezTo>
                  <a:cubicBezTo>
                    <a:pt x="444" y="898"/>
                    <a:pt x="444" y="898"/>
                    <a:pt x="444" y="898"/>
                  </a:cubicBezTo>
                  <a:cubicBezTo>
                    <a:pt x="0" y="898"/>
                    <a:pt x="0" y="898"/>
                    <a:pt x="0" y="898"/>
                  </a:cubicBezTo>
                  <a:lnTo>
                    <a:pt x="0" y="83"/>
                  </a:lnTo>
                  <a:close/>
                  <a:moveTo>
                    <a:pt x="169" y="41"/>
                  </a:moveTo>
                  <a:cubicBezTo>
                    <a:pt x="275" y="41"/>
                    <a:pt x="275" y="41"/>
                    <a:pt x="275" y="41"/>
                  </a:cubicBezTo>
                  <a:cubicBezTo>
                    <a:pt x="278" y="41"/>
                    <a:pt x="281" y="38"/>
                    <a:pt x="281" y="35"/>
                  </a:cubicBezTo>
                  <a:cubicBezTo>
                    <a:pt x="281" y="35"/>
                    <a:pt x="281" y="35"/>
                    <a:pt x="281" y="35"/>
                  </a:cubicBezTo>
                  <a:cubicBezTo>
                    <a:pt x="281" y="32"/>
                    <a:pt x="278" y="29"/>
                    <a:pt x="275" y="29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66" y="29"/>
                    <a:pt x="163" y="32"/>
                    <a:pt x="163" y="35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3" y="38"/>
                    <a:pt x="166" y="41"/>
                    <a:pt x="169" y="41"/>
                  </a:cubicBezTo>
                  <a:close/>
                  <a:moveTo>
                    <a:pt x="213" y="8"/>
                  </a:moveTo>
                  <a:cubicBezTo>
                    <a:pt x="213" y="13"/>
                    <a:pt x="217" y="17"/>
                    <a:pt x="222" y="17"/>
                  </a:cubicBezTo>
                  <a:cubicBezTo>
                    <a:pt x="227" y="17"/>
                    <a:pt x="231" y="13"/>
                    <a:pt x="231" y="8"/>
                  </a:cubicBezTo>
                  <a:cubicBezTo>
                    <a:pt x="231" y="4"/>
                    <a:pt x="227" y="0"/>
                    <a:pt x="222" y="0"/>
                  </a:cubicBezTo>
                  <a:cubicBezTo>
                    <a:pt x="217" y="0"/>
                    <a:pt x="213" y="4"/>
                    <a:pt x="213" y="8"/>
                  </a:cubicBezTo>
                  <a:close/>
                  <a:moveTo>
                    <a:pt x="294" y="947"/>
                  </a:moveTo>
                  <a:cubicBezTo>
                    <a:pt x="294" y="947"/>
                    <a:pt x="294" y="947"/>
                    <a:pt x="294" y="947"/>
                  </a:cubicBezTo>
                  <a:cubicBezTo>
                    <a:pt x="294" y="936"/>
                    <a:pt x="285" y="927"/>
                    <a:pt x="274" y="927"/>
                  </a:cubicBezTo>
                  <a:cubicBezTo>
                    <a:pt x="170" y="927"/>
                    <a:pt x="170" y="927"/>
                    <a:pt x="170" y="927"/>
                  </a:cubicBezTo>
                  <a:cubicBezTo>
                    <a:pt x="159" y="927"/>
                    <a:pt x="150" y="936"/>
                    <a:pt x="150" y="947"/>
                  </a:cubicBezTo>
                  <a:cubicBezTo>
                    <a:pt x="150" y="947"/>
                    <a:pt x="150" y="947"/>
                    <a:pt x="150" y="947"/>
                  </a:cubicBezTo>
                  <a:cubicBezTo>
                    <a:pt x="150" y="957"/>
                    <a:pt x="159" y="966"/>
                    <a:pt x="170" y="966"/>
                  </a:cubicBezTo>
                  <a:cubicBezTo>
                    <a:pt x="274" y="966"/>
                    <a:pt x="274" y="966"/>
                    <a:pt x="274" y="966"/>
                  </a:cubicBezTo>
                  <a:cubicBezTo>
                    <a:pt x="285" y="966"/>
                    <a:pt x="294" y="957"/>
                    <a:pt x="294" y="9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1508126" y="3422650"/>
              <a:ext cx="677863" cy="422275"/>
            </a:xfrm>
            <a:custGeom>
              <a:avLst/>
              <a:gdLst>
                <a:gd name="T0" fmla="*/ 173 w 241"/>
                <a:gd name="T1" fmla="*/ 69 h 150"/>
                <a:gd name="T2" fmla="*/ 215 w 241"/>
                <a:gd name="T3" fmla="*/ 77 h 150"/>
                <a:gd name="T4" fmla="*/ 241 w 241"/>
                <a:gd name="T5" fmla="*/ 13 h 150"/>
                <a:gd name="T6" fmla="*/ 173 w 241"/>
                <a:gd name="T7" fmla="*/ 0 h 150"/>
                <a:gd name="T8" fmla="*/ 0 w 241"/>
                <a:gd name="T9" fmla="*/ 132 h 150"/>
                <a:gd name="T10" fmla="*/ 66 w 241"/>
                <a:gd name="T11" fmla="*/ 150 h 150"/>
                <a:gd name="T12" fmla="*/ 173 w 241"/>
                <a:gd name="T13" fmla="*/ 69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" h="150">
                  <a:moveTo>
                    <a:pt x="173" y="69"/>
                  </a:moveTo>
                  <a:cubicBezTo>
                    <a:pt x="188" y="69"/>
                    <a:pt x="202" y="72"/>
                    <a:pt x="215" y="77"/>
                  </a:cubicBezTo>
                  <a:cubicBezTo>
                    <a:pt x="241" y="13"/>
                    <a:pt x="241" y="13"/>
                    <a:pt x="241" y="13"/>
                  </a:cubicBezTo>
                  <a:cubicBezTo>
                    <a:pt x="220" y="5"/>
                    <a:pt x="197" y="0"/>
                    <a:pt x="173" y="0"/>
                  </a:cubicBezTo>
                  <a:cubicBezTo>
                    <a:pt x="90" y="0"/>
                    <a:pt x="21" y="56"/>
                    <a:pt x="0" y="132"/>
                  </a:cubicBezTo>
                  <a:cubicBezTo>
                    <a:pt x="66" y="150"/>
                    <a:pt x="66" y="150"/>
                    <a:pt x="66" y="150"/>
                  </a:cubicBezTo>
                  <a:cubicBezTo>
                    <a:pt x="79" y="103"/>
                    <a:pt x="122" y="69"/>
                    <a:pt x="173" y="6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2112963" y="3459163"/>
              <a:ext cx="388938" cy="469900"/>
            </a:xfrm>
            <a:custGeom>
              <a:avLst/>
              <a:gdLst>
                <a:gd name="T0" fmla="*/ 26 w 138"/>
                <a:gd name="T1" fmla="*/ 0 h 167"/>
                <a:gd name="T2" fmla="*/ 0 w 138"/>
                <a:gd name="T3" fmla="*/ 64 h 167"/>
                <a:gd name="T4" fmla="*/ 70 w 138"/>
                <a:gd name="T5" fmla="*/ 167 h 167"/>
                <a:gd name="T6" fmla="*/ 138 w 138"/>
                <a:gd name="T7" fmla="*/ 167 h 167"/>
                <a:gd name="T8" fmla="*/ 26 w 138"/>
                <a:gd name="T9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67">
                  <a:moveTo>
                    <a:pt x="26" y="0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1" y="80"/>
                    <a:pt x="70" y="120"/>
                    <a:pt x="70" y="167"/>
                  </a:cubicBezTo>
                  <a:cubicBezTo>
                    <a:pt x="138" y="167"/>
                    <a:pt x="138" y="167"/>
                    <a:pt x="138" y="167"/>
                  </a:cubicBezTo>
                  <a:cubicBezTo>
                    <a:pt x="138" y="92"/>
                    <a:pt x="92" y="27"/>
                    <a:pt x="26" y="0"/>
                  </a:cubicBezTo>
                  <a:close/>
                </a:path>
              </a:pathLst>
            </a:custGeom>
            <a:solidFill>
              <a:srgbClr val="75717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1489076" y="3794125"/>
              <a:ext cx="1012825" cy="639763"/>
            </a:xfrm>
            <a:custGeom>
              <a:avLst/>
              <a:gdLst>
                <a:gd name="T0" fmla="*/ 292 w 360"/>
                <a:gd name="T1" fmla="*/ 48 h 228"/>
                <a:gd name="T2" fmla="*/ 189 w 360"/>
                <a:gd name="T3" fmla="*/ 159 h 228"/>
                <a:gd name="T4" fmla="*/ 180 w 360"/>
                <a:gd name="T5" fmla="*/ 159 h 228"/>
                <a:gd name="T6" fmla="*/ 69 w 360"/>
                <a:gd name="T7" fmla="*/ 48 h 228"/>
                <a:gd name="T8" fmla="*/ 73 w 360"/>
                <a:gd name="T9" fmla="*/ 18 h 228"/>
                <a:gd name="T10" fmla="*/ 7 w 360"/>
                <a:gd name="T11" fmla="*/ 0 h 228"/>
                <a:gd name="T12" fmla="*/ 0 w 360"/>
                <a:gd name="T13" fmla="*/ 48 h 228"/>
                <a:gd name="T14" fmla="*/ 180 w 360"/>
                <a:gd name="T15" fmla="*/ 228 h 228"/>
                <a:gd name="T16" fmla="*/ 194 w 360"/>
                <a:gd name="T17" fmla="*/ 227 h 228"/>
                <a:gd name="T18" fmla="*/ 360 w 360"/>
                <a:gd name="T19" fmla="*/ 48 h 228"/>
                <a:gd name="T20" fmla="*/ 292 w 360"/>
                <a:gd name="T21" fmla="*/ 4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0" h="228">
                  <a:moveTo>
                    <a:pt x="292" y="48"/>
                  </a:moveTo>
                  <a:cubicBezTo>
                    <a:pt x="292" y="107"/>
                    <a:pt x="246" y="155"/>
                    <a:pt x="189" y="159"/>
                  </a:cubicBezTo>
                  <a:cubicBezTo>
                    <a:pt x="186" y="159"/>
                    <a:pt x="183" y="159"/>
                    <a:pt x="180" y="159"/>
                  </a:cubicBezTo>
                  <a:cubicBezTo>
                    <a:pt x="119" y="159"/>
                    <a:pt x="69" y="109"/>
                    <a:pt x="69" y="48"/>
                  </a:cubicBezTo>
                  <a:cubicBezTo>
                    <a:pt x="69" y="38"/>
                    <a:pt x="70" y="28"/>
                    <a:pt x="73" y="18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16"/>
                    <a:pt x="0" y="31"/>
                    <a:pt x="0" y="48"/>
                  </a:cubicBezTo>
                  <a:cubicBezTo>
                    <a:pt x="0" y="147"/>
                    <a:pt x="81" y="228"/>
                    <a:pt x="180" y="228"/>
                  </a:cubicBezTo>
                  <a:cubicBezTo>
                    <a:pt x="185" y="228"/>
                    <a:pt x="189" y="228"/>
                    <a:pt x="194" y="227"/>
                  </a:cubicBezTo>
                  <a:cubicBezTo>
                    <a:pt x="287" y="220"/>
                    <a:pt x="360" y="143"/>
                    <a:pt x="360" y="48"/>
                  </a:cubicBezTo>
                  <a:lnTo>
                    <a:pt x="292" y="4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Rectangle 35"/>
            <p:cNvSpPr>
              <a:spLocks noChangeArrowheads="1"/>
            </p:cNvSpPr>
            <p:nvPr/>
          </p:nvSpPr>
          <p:spPr bwMode="auto">
            <a:xfrm>
              <a:off x="1465263" y="4716463"/>
              <a:ext cx="85725" cy="82550"/>
            </a:xfrm>
            <a:prstGeom prst="rect">
              <a:avLst/>
            </a:prstGeom>
            <a:solidFill>
              <a:srgbClr val="3D45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Rectangle 36"/>
            <p:cNvSpPr>
              <a:spLocks noChangeArrowheads="1"/>
            </p:cNvSpPr>
            <p:nvPr/>
          </p:nvSpPr>
          <p:spPr bwMode="auto">
            <a:xfrm>
              <a:off x="1465263" y="4970463"/>
              <a:ext cx="85725" cy="80963"/>
            </a:xfrm>
            <a:prstGeom prst="rect">
              <a:avLst/>
            </a:prstGeom>
            <a:solidFill>
              <a:srgbClr val="75717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Rectangle 37"/>
            <p:cNvSpPr>
              <a:spLocks noChangeArrowheads="1"/>
            </p:cNvSpPr>
            <p:nvPr/>
          </p:nvSpPr>
          <p:spPr bwMode="auto">
            <a:xfrm>
              <a:off x="1465263" y="5222875"/>
              <a:ext cx="85725" cy="80963"/>
            </a:xfrm>
            <a:prstGeom prst="rect">
              <a:avLst/>
            </a:prstGeom>
            <a:solidFill>
              <a:srgbClr val="F4BC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Rectangle 38"/>
            <p:cNvSpPr>
              <a:spLocks noChangeArrowheads="1"/>
            </p:cNvSpPr>
            <p:nvPr/>
          </p:nvSpPr>
          <p:spPr bwMode="auto">
            <a:xfrm>
              <a:off x="1625601" y="4751388"/>
              <a:ext cx="876300" cy="25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Rectangle 39"/>
            <p:cNvSpPr>
              <a:spLocks noChangeArrowheads="1"/>
            </p:cNvSpPr>
            <p:nvPr/>
          </p:nvSpPr>
          <p:spPr bwMode="auto">
            <a:xfrm>
              <a:off x="1625601" y="4857750"/>
              <a:ext cx="577850" cy="25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Rectangle 40"/>
            <p:cNvSpPr>
              <a:spLocks noChangeArrowheads="1"/>
            </p:cNvSpPr>
            <p:nvPr/>
          </p:nvSpPr>
          <p:spPr bwMode="auto">
            <a:xfrm>
              <a:off x="1625601" y="4997450"/>
              <a:ext cx="876300" cy="22225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Rectangle 41"/>
            <p:cNvSpPr>
              <a:spLocks noChangeArrowheads="1"/>
            </p:cNvSpPr>
            <p:nvPr/>
          </p:nvSpPr>
          <p:spPr bwMode="auto">
            <a:xfrm>
              <a:off x="1625601" y="5103813"/>
              <a:ext cx="577850" cy="23813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Rectangle 42"/>
            <p:cNvSpPr>
              <a:spLocks noChangeArrowheads="1"/>
            </p:cNvSpPr>
            <p:nvPr/>
          </p:nvSpPr>
          <p:spPr bwMode="auto">
            <a:xfrm>
              <a:off x="1625601" y="5245100"/>
              <a:ext cx="876300" cy="22225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Rectangle 43"/>
            <p:cNvSpPr>
              <a:spLocks noChangeArrowheads="1"/>
            </p:cNvSpPr>
            <p:nvPr/>
          </p:nvSpPr>
          <p:spPr bwMode="auto">
            <a:xfrm>
              <a:off x="1625601" y="5348288"/>
              <a:ext cx="577850" cy="25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3" name="AutoShape 45"/>
          <p:cNvSpPr>
            <a:spLocks noChangeAspect="1" noChangeArrowheads="1" noTextEdit="1"/>
          </p:cNvSpPr>
          <p:nvPr/>
        </p:nvSpPr>
        <p:spPr bwMode="auto">
          <a:xfrm>
            <a:off x="3681413" y="2339666"/>
            <a:ext cx="7853362" cy="343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4B90878D-AC83-4E21-8005-7D506403BEB9}"/>
              </a:ext>
            </a:extLst>
          </p:cNvPr>
          <p:cNvGrpSpPr/>
          <p:nvPr/>
        </p:nvGrpSpPr>
        <p:grpSpPr>
          <a:xfrm>
            <a:off x="3681413" y="2336491"/>
            <a:ext cx="7856537" cy="992188"/>
            <a:chOff x="3681413" y="2336491"/>
            <a:chExt cx="7856537" cy="992188"/>
          </a:xfrm>
        </p:grpSpPr>
        <p:sp>
          <p:nvSpPr>
            <p:cNvPr id="34" name="Rectangle 47"/>
            <p:cNvSpPr>
              <a:spLocks noChangeArrowheads="1"/>
            </p:cNvSpPr>
            <p:nvPr/>
          </p:nvSpPr>
          <p:spPr bwMode="auto">
            <a:xfrm>
              <a:off x="3681413" y="2336491"/>
              <a:ext cx="7856537" cy="9921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Rectangle 54"/>
            <p:cNvSpPr>
              <a:spLocks noChangeArrowheads="1"/>
            </p:cNvSpPr>
            <p:nvPr/>
          </p:nvSpPr>
          <p:spPr bwMode="auto">
            <a:xfrm>
              <a:off x="3887788" y="2449204"/>
              <a:ext cx="682879" cy="800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sz="5200" b="0" i="0" u="none" strike="noStrike" cap="none" normalizeH="0" baseline="0" dirty="0">
                  <a:ln>
                    <a:noFill/>
                  </a:ln>
                  <a:solidFill>
                    <a:schemeClr val="accent4"/>
                  </a:solidFill>
                  <a:effectLst/>
                  <a:latin typeface="Myriad Pro" panose="020B0503030403020204" pitchFamily="34" charset="0"/>
                </a:rPr>
                <a:t>01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</a:endParaRPr>
            </a:p>
          </p:txBody>
        </p:sp>
        <p:sp>
          <p:nvSpPr>
            <p:cNvPr id="40" name="矩形 39"/>
            <p:cNvSpPr>
              <a:spLocks noChangeArrowheads="1"/>
            </p:cNvSpPr>
            <p:nvPr/>
          </p:nvSpPr>
          <p:spPr bwMode="auto">
            <a:xfrm>
              <a:off x="4778036" y="2432502"/>
              <a:ext cx="6597536" cy="585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buNone/>
              </a:pPr>
              <a:r>
                <a:rPr lang="zh-CN" altLang="zh-CN" sz="1600" kern="100" dirty="0">
                  <a:solidFill>
                    <a:schemeClr val="bg1"/>
                  </a:solidFill>
                  <a:ea typeface="仿宋" panose="02010609060101010101" pitchFamily="49" charset="-122"/>
                  <a:cs typeface="Times New Roman" panose="02020603050405020304" pitchFamily="18" charset="0"/>
                </a:rPr>
                <a:t>效率高。利用统一分装打包，定点定位定时配送，即使是在深夜配送人员休息的时候仍能正常工作运转，成功解决了商家或生厂家物流配送，人力资源分配，快递或外卖等丢失的问题；</a:t>
              </a:r>
              <a:endParaRPr lang="zh-CN" altLang="zh-CN" sz="1100" kern="100" dirty="0">
                <a:solidFill>
                  <a:schemeClr val="bg1"/>
                </a:solidFill>
                <a:cs typeface="Times New Roman" panose="02020603050405020304" pitchFamily="18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93511C78-5C93-4C1A-9730-5CF445170B78}"/>
              </a:ext>
            </a:extLst>
          </p:cNvPr>
          <p:cNvGrpSpPr/>
          <p:nvPr/>
        </p:nvGrpSpPr>
        <p:grpSpPr>
          <a:xfrm>
            <a:off x="3681413" y="3554104"/>
            <a:ext cx="7856537" cy="993775"/>
            <a:chOff x="3681413" y="3554104"/>
            <a:chExt cx="7856537" cy="993775"/>
          </a:xfrm>
        </p:grpSpPr>
        <p:sp>
          <p:nvSpPr>
            <p:cNvPr id="35" name="Rectangle 48"/>
            <p:cNvSpPr>
              <a:spLocks noChangeArrowheads="1"/>
            </p:cNvSpPr>
            <p:nvPr/>
          </p:nvSpPr>
          <p:spPr bwMode="auto">
            <a:xfrm>
              <a:off x="3681413" y="3554104"/>
              <a:ext cx="7856537" cy="993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Rectangle 59"/>
            <p:cNvSpPr>
              <a:spLocks noChangeArrowheads="1"/>
            </p:cNvSpPr>
            <p:nvPr/>
          </p:nvSpPr>
          <p:spPr bwMode="auto">
            <a:xfrm>
              <a:off x="3887788" y="3663641"/>
              <a:ext cx="682879" cy="800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sz="5200" b="0" i="0" u="none" strike="noStrike" cap="none" normalizeH="0" baseline="0" dirty="0">
                  <a:ln>
                    <a:noFill/>
                  </a:ln>
                  <a:solidFill>
                    <a:schemeClr val="accent4"/>
                  </a:solidFill>
                  <a:effectLst/>
                  <a:latin typeface="Myriad Pro" panose="020B0503030403020204" pitchFamily="34" charset="0"/>
                </a:rPr>
                <a:t>02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</a:endParaRPr>
            </a:p>
          </p:txBody>
        </p:sp>
        <p:sp>
          <p:nvSpPr>
            <p:cNvPr id="41" name="矩形 40"/>
            <p:cNvSpPr>
              <a:spLocks noChangeArrowheads="1"/>
            </p:cNvSpPr>
            <p:nvPr/>
          </p:nvSpPr>
          <p:spPr bwMode="auto">
            <a:xfrm>
              <a:off x="4778036" y="3673395"/>
              <a:ext cx="6597536" cy="585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buNone/>
              </a:pPr>
              <a:r>
                <a:rPr lang="zh-CN" altLang="zh-CN" sz="1600" kern="100" dirty="0">
                  <a:solidFill>
                    <a:schemeClr val="bg1"/>
                  </a:solidFill>
                  <a:ea typeface="仿宋" panose="02010609060101010101" pitchFamily="49" charset="-122"/>
                  <a:cs typeface="Times New Roman" panose="02020603050405020304" pitchFamily="18" charset="0"/>
                </a:rPr>
                <a:t>生产成本低</a:t>
              </a:r>
              <a:r>
                <a:rPr lang="zh-CN" altLang="en-US" sz="1600" kern="100" dirty="0">
                  <a:solidFill>
                    <a:schemeClr val="bg1"/>
                  </a:solidFill>
                  <a:ea typeface="仿宋" panose="02010609060101010101" pitchFamily="49" charset="-122"/>
                  <a:cs typeface="Times New Roman" panose="02020603050405020304" pitchFamily="18" charset="0"/>
                </a:rPr>
                <a:t>，容易量产。</a:t>
              </a:r>
              <a:endParaRPr lang="zh-CN" altLang="zh-CN" sz="1100" kern="100" dirty="0">
                <a:solidFill>
                  <a:schemeClr val="bg1"/>
                </a:solidFill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3782E7D0-2DD7-4132-8ABD-9BC2A4365134}"/>
              </a:ext>
            </a:extLst>
          </p:cNvPr>
          <p:cNvGrpSpPr/>
          <p:nvPr/>
        </p:nvGrpSpPr>
        <p:grpSpPr>
          <a:xfrm>
            <a:off x="3681413" y="4773304"/>
            <a:ext cx="7856537" cy="993775"/>
            <a:chOff x="3681413" y="4773304"/>
            <a:chExt cx="7856537" cy="993775"/>
          </a:xfrm>
        </p:grpSpPr>
        <p:sp>
          <p:nvSpPr>
            <p:cNvPr id="36" name="Rectangle 49"/>
            <p:cNvSpPr>
              <a:spLocks noChangeArrowheads="1"/>
            </p:cNvSpPr>
            <p:nvPr/>
          </p:nvSpPr>
          <p:spPr bwMode="auto">
            <a:xfrm>
              <a:off x="3681413" y="4773304"/>
              <a:ext cx="7856537" cy="993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Rectangle 64"/>
            <p:cNvSpPr>
              <a:spLocks noChangeArrowheads="1"/>
            </p:cNvSpPr>
            <p:nvPr/>
          </p:nvSpPr>
          <p:spPr bwMode="auto">
            <a:xfrm>
              <a:off x="3887788" y="4878079"/>
              <a:ext cx="682879" cy="800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sz="5200" b="0" i="0" u="none" strike="noStrike" cap="none" normalizeH="0" baseline="0" dirty="0">
                  <a:ln>
                    <a:noFill/>
                  </a:ln>
                  <a:solidFill>
                    <a:schemeClr val="accent4"/>
                  </a:solidFill>
                  <a:effectLst/>
                  <a:latin typeface="Myriad Pro" panose="020B0503030403020204" pitchFamily="34" charset="0"/>
                </a:rPr>
                <a:t>03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</a:endParaRPr>
            </a:p>
          </p:txBody>
        </p:sp>
        <p:sp>
          <p:nvSpPr>
            <p:cNvPr id="42" name="矩形 41"/>
            <p:cNvSpPr>
              <a:spLocks noChangeArrowheads="1"/>
            </p:cNvSpPr>
            <p:nvPr/>
          </p:nvSpPr>
          <p:spPr bwMode="auto">
            <a:xfrm>
              <a:off x="4778036" y="4879783"/>
              <a:ext cx="6597536" cy="585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just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00B050"/>
                </a:buClr>
                <a:buSzPct val="80000"/>
                <a:buNone/>
              </a:pPr>
              <a:r>
                <a:rPr lang="zh-CN" altLang="zh-CN" sz="1600" kern="100" dirty="0">
                  <a:solidFill>
                    <a:schemeClr val="bg1"/>
                  </a:solidFill>
                  <a:ea typeface="仿宋" panose="02010609060101010101" pitchFamily="49" charset="-122"/>
                  <a:cs typeface="Times New Roman" panose="02020603050405020304" pitchFamily="18" charset="0"/>
                </a:rPr>
                <a:t>操作简单，手控或机控，甚至语音调控即可工作运行。</a:t>
              </a:r>
              <a:endParaRPr lang="zh-CN" altLang="en-US" sz="1600" dirty="0">
                <a:solidFill>
                  <a:schemeClr val="bg1"/>
                </a:solidFill>
              </a:endParaRPr>
            </a:p>
            <a:p>
              <a:pPr marL="285750" indent="-285750" algn="just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00B050"/>
                </a:buClr>
                <a:buSzPct val="80000"/>
              </a:pPr>
              <a:endParaRPr lang="zh-CN" altLang="en-US" sz="1600" dirty="0">
                <a:solidFill>
                  <a:schemeClr val="bg1"/>
                </a:solidFill>
                <a:latin typeface="宋体" panose="02010600030101010101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0000" lnSpcReduction="200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项目可行性分析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营销策略</a:t>
            </a:r>
          </a:p>
        </p:txBody>
      </p:sp>
      <p:sp>
        <p:nvSpPr>
          <p:cNvPr id="13" name="Freeform 27"/>
          <p:cNvSpPr/>
          <p:nvPr/>
        </p:nvSpPr>
        <p:spPr bwMode="auto">
          <a:xfrm rot="10800000">
            <a:off x="9463510" y="228934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矩形: 圆角 13"/>
          <p:cNvSpPr/>
          <p:nvPr/>
        </p:nvSpPr>
        <p:spPr>
          <a:xfrm>
            <a:off x="10687753" y="228934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26"/>
          <p:cNvSpPr/>
          <p:nvPr/>
        </p:nvSpPr>
        <p:spPr bwMode="auto">
          <a:xfrm rot="10800000">
            <a:off x="6886504" y="406735"/>
            <a:ext cx="930275" cy="177800"/>
          </a:xfrm>
          <a:custGeom>
            <a:avLst/>
            <a:gdLst>
              <a:gd name="T0" fmla="*/ 32 w 332"/>
              <a:gd name="T1" fmla="*/ 0 h 63"/>
              <a:gd name="T2" fmla="*/ 0 w 332"/>
              <a:gd name="T3" fmla="*/ 31 h 63"/>
              <a:gd name="T4" fmla="*/ 32 w 332"/>
              <a:gd name="T5" fmla="*/ 63 h 63"/>
              <a:gd name="T6" fmla="*/ 300 w 332"/>
              <a:gd name="T7" fmla="*/ 63 h 63"/>
              <a:gd name="T8" fmla="*/ 332 w 332"/>
              <a:gd name="T9" fmla="*/ 31 h 63"/>
              <a:gd name="T10" fmla="*/ 300 w 332"/>
              <a:gd name="T11" fmla="*/ 0 h 63"/>
              <a:gd name="T12" fmla="*/ 32 w 332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2" h="63">
                <a:moveTo>
                  <a:pt x="32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2" y="63"/>
                </a:cubicBezTo>
                <a:cubicBezTo>
                  <a:pt x="300" y="63"/>
                  <a:pt x="300" y="63"/>
                  <a:pt x="300" y="63"/>
                </a:cubicBezTo>
                <a:cubicBezTo>
                  <a:pt x="318" y="63"/>
                  <a:pt x="332" y="49"/>
                  <a:pt x="332" y="31"/>
                </a:cubicBezTo>
                <a:cubicBezTo>
                  <a:pt x="332" y="14"/>
                  <a:pt x="318" y="0"/>
                  <a:pt x="300" y="0"/>
                </a:cubicBezTo>
                <a:lnTo>
                  <a:pt x="32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矩形: 圆角 15"/>
          <p:cNvSpPr/>
          <p:nvPr/>
        </p:nvSpPr>
        <p:spPr>
          <a:xfrm>
            <a:off x="38100" y="6613525"/>
            <a:ext cx="9248468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27"/>
          <p:cNvSpPr/>
          <p:nvPr/>
        </p:nvSpPr>
        <p:spPr bwMode="auto">
          <a:xfrm rot="10800000">
            <a:off x="9933662" y="6613525"/>
            <a:ext cx="381000" cy="177800"/>
          </a:xfrm>
          <a:custGeom>
            <a:avLst/>
            <a:gdLst>
              <a:gd name="T0" fmla="*/ 31 w 136"/>
              <a:gd name="T1" fmla="*/ 0 h 63"/>
              <a:gd name="T2" fmla="*/ 0 w 136"/>
              <a:gd name="T3" fmla="*/ 31 h 63"/>
              <a:gd name="T4" fmla="*/ 31 w 136"/>
              <a:gd name="T5" fmla="*/ 63 h 63"/>
              <a:gd name="T6" fmla="*/ 105 w 136"/>
              <a:gd name="T7" fmla="*/ 63 h 63"/>
              <a:gd name="T8" fmla="*/ 136 w 136"/>
              <a:gd name="T9" fmla="*/ 31 h 63"/>
              <a:gd name="T10" fmla="*/ 105 w 136"/>
              <a:gd name="T11" fmla="*/ 0 h 63"/>
              <a:gd name="T12" fmla="*/ 31 w 136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63">
                <a:moveTo>
                  <a:pt x="31" y="0"/>
                </a:move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122" y="63"/>
                  <a:pt x="136" y="49"/>
                  <a:pt x="136" y="31"/>
                </a:cubicBezTo>
                <a:cubicBezTo>
                  <a:pt x="136" y="14"/>
                  <a:pt x="122" y="0"/>
                  <a:pt x="105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: 圆角 17"/>
          <p:cNvSpPr/>
          <p:nvPr/>
        </p:nvSpPr>
        <p:spPr>
          <a:xfrm>
            <a:off x="10657163" y="6613525"/>
            <a:ext cx="1326246" cy="177800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Rectangle 41"/>
          <p:cNvSpPr>
            <a:spLocks noChangeArrowheads="1"/>
          </p:cNvSpPr>
          <p:nvPr/>
        </p:nvSpPr>
        <p:spPr bwMode="auto">
          <a:xfrm>
            <a:off x="2630488" y="3724862"/>
            <a:ext cx="6961187" cy="65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42"/>
          <p:cNvSpPr>
            <a:spLocks noChangeArrowheads="1"/>
          </p:cNvSpPr>
          <p:nvPr/>
        </p:nvSpPr>
        <p:spPr bwMode="auto">
          <a:xfrm>
            <a:off x="2432050" y="3526425"/>
            <a:ext cx="465137" cy="461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43"/>
          <p:cNvSpPr>
            <a:spLocks noChangeArrowheads="1"/>
          </p:cNvSpPr>
          <p:nvPr/>
        </p:nvSpPr>
        <p:spPr bwMode="auto">
          <a:xfrm>
            <a:off x="2536825" y="3628025"/>
            <a:ext cx="255587" cy="2587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Rectangle 44"/>
          <p:cNvSpPr>
            <a:spLocks noChangeArrowheads="1"/>
          </p:cNvSpPr>
          <p:nvPr/>
        </p:nvSpPr>
        <p:spPr bwMode="auto">
          <a:xfrm>
            <a:off x="1662113" y="1602375"/>
            <a:ext cx="2005012" cy="16795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45"/>
          <p:cNvSpPr/>
          <p:nvPr/>
        </p:nvSpPr>
        <p:spPr bwMode="auto">
          <a:xfrm>
            <a:off x="3295650" y="2451687"/>
            <a:ext cx="638175" cy="830263"/>
          </a:xfrm>
          <a:custGeom>
            <a:avLst/>
            <a:gdLst>
              <a:gd name="T0" fmla="*/ 168 w 402"/>
              <a:gd name="T1" fmla="*/ 523 h 523"/>
              <a:gd name="T2" fmla="*/ 402 w 402"/>
              <a:gd name="T3" fmla="*/ 0 h 523"/>
              <a:gd name="T4" fmla="*/ 234 w 402"/>
              <a:gd name="T5" fmla="*/ 0 h 523"/>
              <a:gd name="T6" fmla="*/ 0 w 402"/>
              <a:gd name="T7" fmla="*/ 523 h 523"/>
              <a:gd name="T8" fmla="*/ 168 w 402"/>
              <a:gd name="T9" fmla="*/ 523 h 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3">
                <a:moveTo>
                  <a:pt x="168" y="523"/>
                </a:moveTo>
                <a:lnTo>
                  <a:pt x="402" y="0"/>
                </a:lnTo>
                <a:lnTo>
                  <a:pt x="234" y="0"/>
                </a:lnTo>
                <a:lnTo>
                  <a:pt x="0" y="523"/>
                </a:lnTo>
                <a:lnTo>
                  <a:pt x="168" y="52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46"/>
          <p:cNvSpPr/>
          <p:nvPr/>
        </p:nvSpPr>
        <p:spPr bwMode="auto">
          <a:xfrm>
            <a:off x="1395413" y="1602375"/>
            <a:ext cx="638175" cy="827088"/>
          </a:xfrm>
          <a:custGeom>
            <a:avLst/>
            <a:gdLst>
              <a:gd name="T0" fmla="*/ 168 w 402"/>
              <a:gd name="T1" fmla="*/ 521 h 521"/>
              <a:gd name="T2" fmla="*/ 402 w 402"/>
              <a:gd name="T3" fmla="*/ 0 h 521"/>
              <a:gd name="T4" fmla="*/ 234 w 402"/>
              <a:gd name="T5" fmla="*/ 0 h 521"/>
              <a:gd name="T6" fmla="*/ 0 w 402"/>
              <a:gd name="T7" fmla="*/ 521 h 521"/>
              <a:gd name="T8" fmla="*/ 168 w 402"/>
              <a:gd name="T9" fmla="*/ 521 h 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1">
                <a:moveTo>
                  <a:pt x="168" y="521"/>
                </a:moveTo>
                <a:lnTo>
                  <a:pt x="402" y="0"/>
                </a:lnTo>
                <a:lnTo>
                  <a:pt x="234" y="0"/>
                </a:lnTo>
                <a:lnTo>
                  <a:pt x="0" y="521"/>
                </a:lnTo>
                <a:lnTo>
                  <a:pt x="168" y="52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47"/>
          <p:cNvSpPr>
            <a:spLocks noChangeArrowheads="1"/>
          </p:cNvSpPr>
          <p:nvPr/>
        </p:nvSpPr>
        <p:spPr bwMode="auto">
          <a:xfrm>
            <a:off x="5878513" y="3526425"/>
            <a:ext cx="465137" cy="461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48"/>
          <p:cNvSpPr>
            <a:spLocks noChangeArrowheads="1"/>
          </p:cNvSpPr>
          <p:nvPr/>
        </p:nvSpPr>
        <p:spPr bwMode="auto">
          <a:xfrm>
            <a:off x="5983288" y="3628025"/>
            <a:ext cx="255587" cy="2587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Rectangle 49"/>
          <p:cNvSpPr>
            <a:spLocks noChangeArrowheads="1"/>
          </p:cNvSpPr>
          <p:nvPr/>
        </p:nvSpPr>
        <p:spPr bwMode="auto">
          <a:xfrm>
            <a:off x="5108575" y="1602375"/>
            <a:ext cx="2005012" cy="16795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50"/>
          <p:cNvSpPr/>
          <p:nvPr/>
        </p:nvSpPr>
        <p:spPr bwMode="auto">
          <a:xfrm>
            <a:off x="6742113" y="2451687"/>
            <a:ext cx="638175" cy="830263"/>
          </a:xfrm>
          <a:custGeom>
            <a:avLst/>
            <a:gdLst>
              <a:gd name="T0" fmla="*/ 168 w 402"/>
              <a:gd name="T1" fmla="*/ 523 h 523"/>
              <a:gd name="T2" fmla="*/ 402 w 402"/>
              <a:gd name="T3" fmla="*/ 0 h 523"/>
              <a:gd name="T4" fmla="*/ 234 w 402"/>
              <a:gd name="T5" fmla="*/ 0 h 523"/>
              <a:gd name="T6" fmla="*/ 0 w 402"/>
              <a:gd name="T7" fmla="*/ 523 h 523"/>
              <a:gd name="T8" fmla="*/ 168 w 402"/>
              <a:gd name="T9" fmla="*/ 523 h 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3">
                <a:moveTo>
                  <a:pt x="168" y="523"/>
                </a:moveTo>
                <a:lnTo>
                  <a:pt x="402" y="0"/>
                </a:lnTo>
                <a:lnTo>
                  <a:pt x="234" y="0"/>
                </a:lnTo>
                <a:lnTo>
                  <a:pt x="0" y="523"/>
                </a:lnTo>
                <a:lnTo>
                  <a:pt x="168" y="52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51"/>
          <p:cNvSpPr/>
          <p:nvPr/>
        </p:nvSpPr>
        <p:spPr bwMode="auto">
          <a:xfrm>
            <a:off x="4841875" y="1602375"/>
            <a:ext cx="638175" cy="827088"/>
          </a:xfrm>
          <a:custGeom>
            <a:avLst/>
            <a:gdLst>
              <a:gd name="T0" fmla="*/ 168 w 402"/>
              <a:gd name="T1" fmla="*/ 521 h 521"/>
              <a:gd name="T2" fmla="*/ 402 w 402"/>
              <a:gd name="T3" fmla="*/ 0 h 521"/>
              <a:gd name="T4" fmla="*/ 234 w 402"/>
              <a:gd name="T5" fmla="*/ 0 h 521"/>
              <a:gd name="T6" fmla="*/ 0 w 402"/>
              <a:gd name="T7" fmla="*/ 521 h 521"/>
              <a:gd name="T8" fmla="*/ 168 w 402"/>
              <a:gd name="T9" fmla="*/ 521 h 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1">
                <a:moveTo>
                  <a:pt x="168" y="521"/>
                </a:moveTo>
                <a:lnTo>
                  <a:pt x="402" y="0"/>
                </a:lnTo>
                <a:lnTo>
                  <a:pt x="234" y="0"/>
                </a:lnTo>
                <a:lnTo>
                  <a:pt x="0" y="521"/>
                </a:lnTo>
                <a:lnTo>
                  <a:pt x="168" y="52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52"/>
          <p:cNvSpPr>
            <a:spLocks noChangeArrowheads="1"/>
          </p:cNvSpPr>
          <p:nvPr/>
        </p:nvSpPr>
        <p:spPr bwMode="auto">
          <a:xfrm>
            <a:off x="9324975" y="3526425"/>
            <a:ext cx="465137" cy="461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53"/>
          <p:cNvSpPr>
            <a:spLocks noChangeArrowheads="1"/>
          </p:cNvSpPr>
          <p:nvPr/>
        </p:nvSpPr>
        <p:spPr bwMode="auto">
          <a:xfrm>
            <a:off x="9429750" y="3628025"/>
            <a:ext cx="255587" cy="2587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Rectangle 54"/>
          <p:cNvSpPr>
            <a:spLocks noChangeArrowheads="1"/>
          </p:cNvSpPr>
          <p:nvPr/>
        </p:nvSpPr>
        <p:spPr bwMode="auto">
          <a:xfrm>
            <a:off x="8555038" y="1602375"/>
            <a:ext cx="2005012" cy="16795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Freeform 55"/>
          <p:cNvSpPr/>
          <p:nvPr/>
        </p:nvSpPr>
        <p:spPr bwMode="auto">
          <a:xfrm>
            <a:off x="10188575" y="2451687"/>
            <a:ext cx="638175" cy="830263"/>
          </a:xfrm>
          <a:custGeom>
            <a:avLst/>
            <a:gdLst>
              <a:gd name="T0" fmla="*/ 168 w 402"/>
              <a:gd name="T1" fmla="*/ 523 h 523"/>
              <a:gd name="T2" fmla="*/ 402 w 402"/>
              <a:gd name="T3" fmla="*/ 0 h 523"/>
              <a:gd name="T4" fmla="*/ 234 w 402"/>
              <a:gd name="T5" fmla="*/ 0 h 523"/>
              <a:gd name="T6" fmla="*/ 0 w 402"/>
              <a:gd name="T7" fmla="*/ 523 h 523"/>
              <a:gd name="T8" fmla="*/ 168 w 402"/>
              <a:gd name="T9" fmla="*/ 523 h 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3">
                <a:moveTo>
                  <a:pt x="168" y="523"/>
                </a:moveTo>
                <a:lnTo>
                  <a:pt x="402" y="0"/>
                </a:lnTo>
                <a:lnTo>
                  <a:pt x="234" y="0"/>
                </a:lnTo>
                <a:lnTo>
                  <a:pt x="0" y="523"/>
                </a:lnTo>
                <a:lnTo>
                  <a:pt x="168" y="52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56"/>
          <p:cNvSpPr/>
          <p:nvPr/>
        </p:nvSpPr>
        <p:spPr bwMode="auto">
          <a:xfrm>
            <a:off x="8288338" y="1602375"/>
            <a:ext cx="638175" cy="827088"/>
          </a:xfrm>
          <a:custGeom>
            <a:avLst/>
            <a:gdLst>
              <a:gd name="T0" fmla="*/ 168 w 402"/>
              <a:gd name="T1" fmla="*/ 521 h 521"/>
              <a:gd name="T2" fmla="*/ 402 w 402"/>
              <a:gd name="T3" fmla="*/ 0 h 521"/>
              <a:gd name="T4" fmla="*/ 234 w 402"/>
              <a:gd name="T5" fmla="*/ 0 h 521"/>
              <a:gd name="T6" fmla="*/ 0 w 402"/>
              <a:gd name="T7" fmla="*/ 521 h 521"/>
              <a:gd name="T8" fmla="*/ 168 w 402"/>
              <a:gd name="T9" fmla="*/ 521 h 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521">
                <a:moveTo>
                  <a:pt x="168" y="521"/>
                </a:moveTo>
                <a:lnTo>
                  <a:pt x="402" y="0"/>
                </a:lnTo>
                <a:lnTo>
                  <a:pt x="234" y="0"/>
                </a:lnTo>
                <a:lnTo>
                  <a:pt x="0" y="521"/>
                </a:lnTo>
                <a:lnTo>
                  <a:pt x="168" y="52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2368550" y="2011950"/>
            <a:ext cx="588962" cy="898525"/>
            <a:chOff x="2368550" y="2555649"/>
            <a:chExt cx="588962" cy="898525"/>
          </a:xfrm>
        </p:grpSpPr>
        <p:sp>
          <p:nvSpPr>
            <p:cNvPr id="36" name="Freeform 57"/>
            <p:cNvSpPr/>
            <p:nvPr/>
          </p:nvSpPr>
          <p:spPr bwMode="auto">
            <a:xfrm>
              <a:off x="2368550" y="2555649"/>
              <a:ext cx="588962" cy="717550"/>
            </a:xfrm>
            <a:custGeom>
              <a:avLst/>
              <a:gdLst>
                <a:gd name="T0" fmla="*/ 105 w 157"/>
                <a:gd name="T1" fmla="*/ 191 h 191"/>
                <a:gd name="T2" fmla="*/ 101 w 157"/>
                <a:gd name="T3" fmla="*/ 187 h 191"/>
                <a:gd name="T4" fmla="*/ 101 w 157"/>
                <a:gd name="T5" fmla="*/ 174 h 191"/>
                <a:gd name="T6" fmla="*/ 122 w 157"/>
                <a:gd name="T7" fmla="*/ 134 h 191"/>
                <a:gd name="T8" fmla="*/ 149 w 157"/>
                <a:gd name="T9" fmla="*/ 79 h 191"/>
                <a:gd name="T10" fmla="*/ 126 w 157"/>
                <a:gd name="T11" fmla="*/ 27 h 191"/>
                <a:gd name="T12" fmla="*/ 71 w 157"/>
                <a:gd name="T13" fmla="*/ 10 h 191"/>
                <a:gd name="T14" fmla="*/ 10 w 157"/>
                <a:gd name="T15" fmla="*/ 72 h 191"/>
                <a:gd name="T16" fmla="*/ 37 w 157"/>
                <a:gd name="T17" fmla="*/ 134 h 191"/>
                <a:gd name="T18" fmla="*/ 57 w 157"/>
                <a:gd name="T19" fmla="*/ 173 h 191"/>
                <a:gd name="T20" fmla="*/ 57 w 157"/>
                <a:gd name="T21" fmla="*/ 187 h 191"/>
                <a:gd name="T22" fmla="*/ 53 w 157"/>
                <a:gd name="T23" fmla="*/ 191 h 191"/>
                <a:gd name="T24" fmla="*/ 50 w 157"/>
                <a:gd name="T25" fmla="*/ 187 h 191"/>
                <a:gd name="T26" fmla="*/ 50 w 157"/>
                <a:gd name="T27" fmla="*/ 173 h 191"/>
                <a:gd name="T28" fmla="*/ 33 w 157"/>
                <a:gd name="T29" fmla="*/ 140 h 191"/>
                <a:gd name="T30" fmla="*/ 2 w 157"/>
                <a:gd name="T31" fmla="*/ 72 h 191"/>
                <a:gd name="T32" fmla="*/ 70 w 157"/>
                <a:gd name="T33" fmla="*/ 2 h 191"/>
                <a:gd name="T34" fmla="*/ 131 w 157"/>
                <a:gd name="T35" fmla="*/ 21 h 191"/>
                <a:gd name="T36" fmla="*/ 157 w 157"/>
                <a:gd name="T37" fmla="*/ 79 h 191"/>
                <a:gd name="T38" fmla="*/ 126 w 157"/>
                <a:gd name="T39" fmla="*/ 140 h 191"/>
                <a:gd name="T40" fmla="*/ 109 w 157"/>
                <a:gd name="T41" fmla="*/ 174 h 191"/>
                <a:gd name="T42" fmla="*/ 109 w 157"/>
                <a:gd name="T43" fmla="*/ 187 h 191"/>
                <a:gd name="T44" fmla="*/ 105 w 157"/>
                <a:gd name="T4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7" h="191">
                  <a:moveTo>
                    <a:pt x="105" y="191"/>
                  </a:moveTo>
                  <a:cubicBezTo>
                    <a:pt x="103" y="191"/>
                    <a:pt x="101" y="189"/>
                    <a:pt x="101" y="187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59"/>
                    <a:pt x="109" y="144"/>
                    <a:pt x="122" y="134"/>
                  </a:cubicBezTo>
                  <a:cubicBezTo>
                    <a:pt x="139" y="121"/>
                    <a:pt x="149" y="101"/>
                    <a:pt x="149" y="79"/>
                  </a:cubicBezTo>
                  <a:cubicBezTo>
                    <a:pt x="149" y="59"/>
                    <a:pt x="140" y="40"/>
                    <a:pt x="126" y="27"/>
                  </a:cubicBezTo>
                  <a:cubicBezTo>
                    <a:pt x="111" y="14"/>
                    <a:pt x="91" y="7"/>
                    <a:pt x="71" y="10"/>
                  </a:cubicBezTo>
                  <a:cubicBezTo>
                    <a:pt x="39" y="13"/>
                    <a:pt x="13" y="40"/>
                    <a:pt x="10" y="72"/>
                  </a:cubicBezTo>
                  <a:cubicBezTo>
                    <a:pt x="8" y="97"/>
                    <a:pt x="18" y="120"/>
                    <a:pt x="37" y="134"/>
                  </a:cubicBezTo>
                  <a:cubicBezTo>
                    <a:pt x="50" y="144"/>
                    <a:pt x="57" y="158"/>
                    <a:pt x="57" y="173"/>
                  </a:cubicBezTo>
                  <a:cubicBezTo>
                    <a:pt x="57" y="187"/>
                    <a:pt x="57" y="187"/>
                    <a:pt x="57" y="187"/>
                  </a:cubicBezTo>
                  <a:cubicBezTo>
                    <a:pt x="57" y="189"/>
                    <a:pt x="56" y="191"/>
                    <a:pt x="53" y="191"/>
                  </a:cubicBezTo>
                  <a:cubicBezTo>
                    <a:pt x="51" y="191"/>
                    <a:pt x="50" y="189"/>
                    <a:pt x="50" y="187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0" y="161"/>
                    <a:pt x="43" y="149"/>
                    <a:pt x="33" y="140"/>
                  </a:cubicBezTo>
                  <a:cubicBezTo>
                    <a:pt x="11" y="124"/>
                    <a:pt x="0" y="98"/>
                    <a:pt x="2" y="72"/>
                  </a:cubicBezTo>
                  <a:cubicBezTo>
                    <a:pt x="6" y="35"/>
                    <a:pt x="34" y="6"/>
                    <a:pt x="70" y="2"/>
                  </a:cubicBezTo>
                  <a:cubicBezTo>
                    <a:pt x="93" y="0"/>
                    <a:pt x="114" y="6"/>
                    <a:pt x="131" y="21"/>
                  </a:cubicBezTo>
                  <a:cubicBezTo>
                    <a:pt x="147" y="36"/>
                    <a:pt x="157" y="57"/>
                    <a:pt x="157" y="79"/>
                  </a:cubicBezTo>
                  <a:cubicBezTo>
                    <a:pt x="157" y="103"/>
                    <a:pt x="146" y="125"/>
                    <a:pt x="126" y="140"/>
                  </a:cubicBezTo>
                  <a:cubicBezTo>
                    <a:pt x="115" y="149"/>
                    <a:pt x="109" y="161"/>
                    <a:pt x="109" y="174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9" y="189"/>
                    <a:pt x="107" y="191"/>
                    <a:pt x="105" y="1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58"/>
            <p:cNvSpPr/>
            <p:nvPr/>
          </p:nvSpPr>
          <p:spPr bwMode="auto">
            <a:xfrm>
              <a:off x="2605088" y="3243036"/>
              <a:ext cx="173037" cy="30163"/>
            </a:xfrm>
            <a:custGeom>
              <a:avLst/>
              <a:gdLst>
                <a:gd name="T0" fmla="*/ 42 w 46"/>
                <a:gd name="T1" fmla="*/ 8 h 8"/>
                <a:gd name="T2" fmla="*/ 4 w 46"/>
                <a:gd name="T3" fmla="*/ 8 h 8"/>
                <a:gd name="T4" fmla="*/ 0 w 46"/>
                <a:gd name="T5" fmla="*/ 4 h 8"/>
                <a:gd name="T6" fmla="*/ 4 w 46"/>
                <a:gd name="T7" fmla="*/ 0 h 8"/>
                <a:gd name="T8" fmla="*/ 42 w 46"/>
                <a:gd name="T9" fmla="*/ 0 h 8"/>
                <a:gd name="T10" fmla="*/ 46 w 46"/>
                <a:gd name="T11" fmla="*/ 4 h 8"/>
                <a:gd name="T12" fmla="*/ 42 w 4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8">
                  <a:moveTo>
                    <a:pt x="4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6" y="2"/>
                    <a:pt x="46" y="4"/>
                  </a:cubicBezTo>
                  <a:cubicBezTo>
                    <a:pt x="46" y="6"/>
                    <a:pt x="44" y="8"/>
                    <a:pt x="42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59"/>
            <p:cNvSpPr/>
            <p:nvPr/>
          </p:nvSpPr>
          <p:spPr bwMode="auto">
            <a:xfrm>
              <a:off x="2555875" y="3308124"/>
              <a:ext cx="222250" cy="30163"/>
            </a:xfrm>
            <a:custGeom>
              <a:avLst/>
              <a:gdLst>
                <a:gd name="T0" fmla="*/ 55 w 59"/>
                <a:gd name="T1" fmla="*/ 8 h 8"/>
                <a:gd name="T2" fmla="*/ 3 w 59"/>
                <a:gd name="T3" fmla="*/ 8 h 8"/>
                <a:gd name="T4" fmla="*/ 0 w 59"/>
                <a:gd name="T5" fmla="*/ 4 h 8"/>
                <a:gd name="T6" fmla="*/ 3 w 59"/>
                <a:gd name="T7" fmla="*/ 0 h 8"/>
                <a:gd name="T8" fmla="*/ 55 w 59"/>
                <a:gd name="T9" fmla="*/ 0 h 8"/>
                <a:gd name="T10" fmla="*/ 59 w 59"/>
                <a:gd name="T11" fmla="*/ 4 h 8"/>
                <a:gd name="T12" fmla="*/ 55 w 5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8">
                  <a:moveTo>
                    <a:pt x="55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7" y="0"/>
                    <a:pt x="59" y="2"/>
                    <a:pt x="59" y="4"/>
                  </a:cubicBezTo>
                  <a:cubicBezTo>
                    <a:pt x="59" y="6"/>
                    <a:pt x="57" y="8"/>
                    <a:pt x="55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60"/>
            <p:cNvSpPr/>
            <p:nvPr/>
          </p:nvSpPr>
          <p:spPr bwMode="auto">
            <a:xfrm>
              <a:off x="2555875" y="3366861"/>
              <a:ext cx="222250" cy="26988"/>
            </a:xfrm>
            <a:custGeom>
              <a:avLst/>
              <a:gdLst>
                <a:gd name="T0" fmla="*/ 55 w 59"/>
                <a:gd name="T1" fmla="*/ 7 h 7"/>
                <a:gd name="T2" fmla="*/ 3 w 59"/>
                <a:gd name="T3" fmla="*/ 7 h 7"/>
                <a:gd name="T4" fmla="*/ 0 w 59"/>
                <a:gd name="T5" fmla="*/ 4 h 7"/>
                <a:gd name="T6" fmla="*/ 3 w 59"/>
                <a:gd name="T7" fmla="*/ 0 h 7"/>
                <a:gd name="T8" fmla="*/ 55 w 59"/>
                <a:gd name="T9" fmla="*/ 0 h 7"/>
                <a:gd name="T10" fmla="*/ 59 w 59"/>
                <a:gd name="T11" fmla="*/ 4 h 7"/>
                <a:gd name="T12" fmla="*/ 55 w 5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7">
                  <a:moveTo>
                    <a:pt x="55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1" y="7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7" y="0"/>
                    <a:pt x="59" y="1"/>
                    <a:pt x="59" y="4"/>
                  </a:cubicBezTo>
                  <a:cubicBezTo>
                    <a:pt x="59" y="6"/>
                    <a:pt x="57" y="7"/>
                    <a:pt x="55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61"/>
            <p:cNvSpPr/>
            <p:nvPr/>
          </p:nvSpPr>
          <p:spPr bwMode="auto">
            <a:xfrm>
              <a:off x="2589213" y="3424011"/>
              <a:ext cx="150812" cy="30163"/>
            </a:xfrm>
            <a:custGeom>
              <a:avLst/>
              <a:gdLst>
                <a:gd name="T0" fmla="*/ 36 w 40"/>
                <a:gd name="T1" fmla="*/ 8 h 8"/>
                <a:gd name="T2" fmla="*/ 4 w 40"/>
                <a:gd name="T3" fmla="*/ 8 h 8"/>
                <a:gd name="T4" fmla="*/ 0 w 40"/>
                <a:gd name="T5" fmla="*/ 4 h 8"/>
                <a:gd name="T6" fmla="*/ 4 w 40"/>
                <a:gd name="T7" fmla="*/ 0 h 8"/>
                <a:gd name="T8" fmla="*/ 36 w 40"/>
                <a:gd name="T9" fmla="*/ 0 h 8"/>
                <a:gd name="T10" fmla="*/ 40 w 40"/>
                <a:gd name="T11" fmla="*/ 4 h 8"/>
                <a:gd name="T12" fmla="*/ 36 w 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8">
                  <a:moveTo>
                    <a:pt x="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9" y="0"/>
                    <a:pt x="40" y="2"/>
                    <a:pt x="40" y="4"/>
                  </a:cubicBezTo>
                  <a:cubicBezTo>
                    <a:pt x="40" y="6"/>
                    <a:pt x="39" y="8"/>
                    <a:pt x="3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757863" y="2046875"/>
            <a:ext cx="838200" cy="833437"/>
            <a:chOff x="5757863" y="2590574"/>
            <a:chExt cx="838200" cy="833437"/>
          </a:xfrm>
        </p:grpSpPr>
        <p:sp>
          <p:nvSpPr>
            <p:cNvPr id="42" name="Freeform 62"/>
            <p:cNvSpPr/>
            <p:nvPr/>
          </p:nvSpPr>
          <p:spPr bwMode="auto">
            <a:xfrm>
              <a:off x="5757863" y="2590574"/>
              <a:ext cx="758825" cy="720725"/>
            </a:xfrm>
            <a:custGeom>
              <a:avLst/>
              <a:gdLst>
                <a:gd name="T0" fmla="*/ 96 w 202"/>
                <a:gd name="T1" fmla="*/ 192 h 192"/>
                <a:gd name="T2" fmla="*/ 28 w 202"/>
                <a:gd name="T3" fmla="*/ 164 h 192"/>
                <a:gd name="T4" fmla="*/ 0 w 202"/>
                <a:gd name="T5" fmla="*/ 96 h 192"/>
                <a:gd name="T6" fmla="*/ 28 w 202"/>
                <a:gd name="T7" fmla="*/ 28 h 192"/>
                <a:gd name="T8" fmla="*/ 96 w 202"/>
                <a:gd name="T9" fmla="*/ 0 h 192"/>
                <a:gd name="T10" fmla="*/ 164 w 202"/>
                <a:gd name="T11" fmla="*/ 28 h 192"/>
                <a:gd name="T12" fmla="*/ 172 w 202"/>
                <a:gd name="T13" fmla="*/ 155 h 192"/>
                <a:gd name="T14" fmla="*/ 165 w 202"/>
                <a:gd name="T15" fmla="*/ 156 h 192"/>
                <a:gd name="T16" fmla="*/ 164 w 202"/>
                <a:gd name="T17" fmla="*/ 149 h 192"/>
                <a:gd name="T18" fmla="*/ 157 w 202"/>
                <a:gd name="T19" fmla="*/ 35 h 192"/>
                <a:gd name="T20" fmla="*/ 96 w 202"/>
                <a:gd name="T21" fmla="*/ 10 h 192"/>
                <a:gd name="T22" fmla="*/ 35 w 202"/>
                <a:gd name="T23" fmla="*/ 35 h 192"/>
                <a:gd name="T24" fmla="*/ 10 w 202"/>
                <a:gd name="T25" fmla="*/ 96 h 192"/>
                <a:gd name="T26" fmla="*/ 35 w 202"/>
                <a:gd name="T27" fmla="*/ 157 h 192"/>
                <a:gd name="T28" fmla="*/ 149 w 202"/>
                <a:gd name="T29" fmla="*/ 164 h 192"/>
                <a:gd name="T30" fmla="*/ 156 w 202"/>
                <a:gd name="T31" fmla="*/ 165 h 192"/>
                <a:gd name="T32" fmla="*/ 155 w 202"/>
                <a:gd name="T33" fmla="*/ 172 h 192"/>
                <a:gd name="T34" fmla="*/ 96 w 202"/>
                <a:gd name="T35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2" h="192">
                  <a:moveTo>
                    <a:pt x="96" y="192"/>
                  </a:moveTo>
                  <a:cubicBezTo>
                    <a:pt x="71" y="192"/>
                    <a:pt x="47" y="182"/>
                    <a:pt x="28" y="164"/>
                  </a:cubicBezTo>
                  <a:cubicBezTo>
                    <a:pt x="10" y="146"/>
                    <a:pt x="0" y="122"/>
                    <a:pt x="0" y="96"/>
                  </a:cubicBezTo>
                  <a:cubicBezTo>
                    <a:pt x="0" y="70"/>
                    <a:pt x="10" y="46"/>
                    <a:pt x="28" y="28"/>
                  </a:cubicBezTo>
                  <a:cubicBezTo>
                    <a:pt x="46" y="10"/>
                    <a:pt x="70" y="0"/>
                    <a:pt x="96" y="0"/>
                  </a:cubicBezTo>
                  <a:cubicBezTo>
                    <a:pt x="122" y="0"/>
                    <a:pt x="146" y="10"/>
                    <a:pt x="164" y="28"/>
                  </a:cubicBezTo>
                  <a:cubicBezTo>
                    <a:pt x="198" y="62"/>
                    <a:pt x="202" y="117"/>
                    <a:pt x="172" y="155"/>
                  </a:cubicBezTo>
                  <a:cubicBezTo>
                    <a:pt x="170" y="157"/>
                    <a:pt x="167" y="158"/>
                    <a:pt x="165" y="156"/>
                  </a:cubicBezTo>
                  <a:cubicBezTo>
                    <a:pt x="162" y="154"/>
                    <a:pt x="162" y="151"/>
                    <a:pt x="164" y="149"/>
                  </a:cubicBezTo>
                  <a:cubicBezTo>
                    <a:pt x="191" y="115"/>
                    <a:pt x="188" y="66"/>
                    <a:pt x="157" y="35"/>
                  </a:cubicBezTo>
                  <a:cubicBezTo>
                    <a:pt x="141" y="19"/>
                    <a:pt x="119" y="10"/>
                    <a:pt x="96" y="10"/>
                  </a:cubicBezTo>
                  <a:cubicBezTo>
                    <a:pt x="73" y="10"/>
                    <a:pt x="51" y="19"/>
                    <a:pt x="35" y="35"/>
                  </a:cubicBezTo>
                  <a:cubicBezTo>
                    <a:pt x="19" y="51"/>
                    <a:pt x="10" y="73"/>
                    <a:pt x="10" y="96"/>
                  </a:cubicBezTo>
                  <a:cubicBezTo>
                    <a:pt x="10" y="119"/>
                    <a:pt x="19" y="141"/>
                    <a:pt x="35" y="157"/>
                  </a:cubicBezTo>
                  <a:cubicBezTo>
                    <a:pt x="66" y="188"/>
                    <a:pt x="115" y="191"/>
                    <a:pt x="149" y="164"/>
                  </a:cubicBezTo>
                  <a:cubicBezTo>
                    <a:pt x="151" y="162"/>
                    <a:pt x="154" y="163"/>
                    <a:pt x="156" y="165"/>
                  </a:cubicBezTo>
                  <a:cubicBezTo>
                    <a:pt x="158" y="167"/>
                    <a:pt x="157" y="170"/>
                    <a:pt x="155" y="172"/>
                  </a:cubicBezTo>
                  <a:cubicBezTo>
                    <a:pt x="138" y="185"/>
                    <a:pt x="117" y="192"/>
                    <a:pt x="96" y="1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63"/>
            <p:cNvSpPr/>
            <p:nvPr/>
          </p:nvSpPr>
          <p:spPr bwMode="auto">
            <a:xfrm>
              <a:off x="5834063" y="2687411"/>
              <a:ext cx="569912" cy="522288"/>
            </a:xfrm>
            <a:custGeom>
              <a:avLst/>
              <a:gdLst>
                <a:gd name="T0" fmla="*/ 76 w 152"/>
                <a:gd name="T1" fmla="*/ 139 h 139"/>
                <a:gd name="T2" fmla="*/ 27 w 152"/>
                <a:gd name="T3" fmla="*/ 119 h 139"/>
                <a:gd name="T4" fmla="*/ 27 w 152"/>
                <a:gd name="T5" fmla="*/ 21 h 139"/>
                <a:gd name="T6" fmla="*/ 76 w 152"/>
                <a:gd name="T7" fmla="*/ 0 h 139"/>
                <a:gd name="T8" fmla="*/ 125 w 152"/>
                <a:gd name="T9" fmla="*/ 21 h 139"/>
                <a:gd name="T10" fmla="*/ 133 w 152"/>
                <a:gd name="T11" fmla="*/ 109 h 139"/>
                <a:gd name="T12" fmla="*/ 126 w 152"/>
                <a:gd name="T13" fmla="*/ 110 h 139"/>
                <a:gd name="T14" fmla="*/ 125 w 152"/>
                <a:gd name="T15" fmla="*/ 103 h 139"/>
                <a:gd name="T16" fmla="*/ 118 w 152"/>
                <a:gd name="T17" fmla="*/ 28 h 139"/>
                <a:gd name="T18" fmla="*/ 76 w 152"/>
                <a:gd name="T19" fmla="*/ 10 h 139"/>
                <a:gd name="T20" fmla="*/ 34 w 152"/>
                <a:gd name="T21" fmla="*/ 28 h 139"/>
                <a:gd name="T22" fmla="*/ 16 w 152"/>
                <a:gd name="T23" fmla="*/ 70 h 139"/>
                <a:gd name="T24" fmla="*/ 34 w 152"/>
                <a:gd name="T25" fmla="*/ 112 h 139"/>
                <a:gd name="T26" fmla="*/ 109 w 152"/>
                <a:gd name="T27" fmla="*/ 119 h 139"/>
                <a:gd name="T28" fmla="*/ 116 w 152"/>
                <a:gd name="T29" fmla="*/ 121 h 139"/>
                <a:gd name="T30" fmla="*/ 115 w 152"/>
                <a:gd name="T31" fmla="*/ 128 h 139"/>
                <a:gd name="T32" fmla="*/ 76 w 152"/>
                <a:gd name="T33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139">
                  <a:moveTo>
                    <a:pt x="76" y="139"/>
                  </a:moveTo>
                  <a:cubicBezTo>
                    <a:pt x="58" y="139"/>
                    <a:pt x="40" y="132"/>
                    <a:pt x="27" y="119"/>
                  </a:cubicBezTo>
                  <a:cubicBezTo>
                    <a:pt x="0" y="92"/>
                    <a:pt x="0" y="48"/>
                    <a:pt x="27" y="21"/>
                  </a:cubicBezTo>
                  <a:cubicBezTo>
                    <a:pt x="40" y="8"/>
                    <a:pt x="57" y="0"/>
                    <a:pt x="76" y="0"/>
                  </a:cubicBezTo>
                  <a:cubicBezTo>
                    <a:pt x="95" y="0"/>
                    <a:pt x="112" y="8"/>
                    <a:pt x="125" y="21"/>
                  </a:cubicBezTo>
                  <a:cubicBezTo>
                    <a:pt x="149" y="44"/>
                    <a:pt x="152" y="82"/>
                    <a:pt x="133" y="109"/>
                  </a:cubicBezTo>
                  <a:cubicBezTo>
                    <a:pt x="132" y="111"/>
                    <a:pt x="129" y="112"/>
                    <a:pt x="126" y="110"/>
                  </a:cubicBezTo>
                  <a:cubicBezTo>
                    <a:pt x="124" y="109"/>
                    <a:pt x="124" y="106"/>
                    <a:pt x="125" y="103"/>
                  </a:cubicBezTo>
                  <a:cubicBezTo>
                    <a:pt x="141" y="80"/>
                    <a:pt x="138" y="48"/>
                    <a:pt x="118" y="28"/>
                  </a:cubicBezTo>
                  <a:cubicBezTo>
                    <a:pt x="107" y="16"/>
                    <a:pt x="92" y="10"/>
                    <a:pt x="76" y="10"/>
                  </a:cubicBezTo>
                  <a:cubicBezTo>
                    <a:pt x="60" y="10"/>
                    <a:pt x="45" y="16"/>
                    <a:pt x="34" y="28"/>
                  </a:cubicBezTo>
                  <a:cubicBezTo>
                    <a:pt x="23" y="39"/>
                    <a:pt x="16" y="54"/>
                    <a:pt x="16" y="70"/>
                  </a:cubicBezTo>
                  <a:cubicBezTo>
                    <a:pt x="16" y="86"/>
                    <a:pt x="23" y="101"/>
                    <a:pt x="34" y="112"/>
                  </a:cubicBezTo>
                  <a:cubicBezTo>
                    <a:pt x="54" y="132"/>
                    <a:pt x="86" y="135"/>
                    <a:pt x="109" y="119"/>
                  </a:cubicBezTo>
                  <a:cubicBezTo>
                    <a:pt x="111" y="118"/>
                    <a:pt x="114" y="118"/>
                    <a:pt x="116" y="121"/>
                  </a:cubicBezTo>
                  <a:cubicBezTo>
                    <a:pt x="118" y="123"/>
                    <a:pt x="117" y="126"/>
                    <a:pt x="115" y="128"/>
                  </a:cubicBezTo>
                  <a:cubicBezTo>
                    <a:pt x="103" y="135"/>
                    <a:pt x="89" y="139"/>
                    <a:pt x="76" y="1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64"/>
            <p:cNvSpPr/>
            <p:nvPr/>
          </p:nvSpPr>
          <p:spPr bwMode="auto">
            <a:xfrm>
              <a:off x="5964238" y="2796949"/>
              <a:ext cx="319087" cy="307975"/>
            </a:xfrm>
            <a:custGeom>
              <a:avLst/>
              <a:gdLst>
                <a:gd name="T0" fmla="*/ 41 w 85"/>
                <a:gd name="T1" fmla="*/ 82 h 82"/>
                <a:gd name="T2" fmla="*/ 12 w 85"/>
                <a:gd name="T3" fmla="*/ 70 h 82"/>
                <a:gd name="T4" fmla="*/ 0 w 85"/>
                <a:gd name="T5" fmla="*/ 41 h 82"/>
                <a:gd name="T6" fmla="*/ 12 w 85"/>
                <a:gd name="T7" fmla="*/ 12 h 82"/>
                <a:gd name="T8" fmla="*/ 41 w 85"/>
                <a:gd name="T9" fmla="*/ 0 h 82"/>
                <a:gd name="T10" fmla="*/ 70 w 85"/>
                <a:gd name="T11" fmla="*/ 12 h 82"/>
                <a:gd name="T12" fmla="*/ 78 w 85"/>
                <a:gd name="T13" fmla="*/ 59 h 82"/>
                <a:gd name="T14" fmla="*/ 71 w 85"/>
                <a:gd name="T15" fmla="*/ 61 h 82"/>
                <a:gd name="T16" fmla="*/ 69 w 85"/>
                <a:gd name="T17" fmla="*/ 54 h 82"/>
                <a:gd name="T18" fmla="*/ 63 w 85"/>
                <a:gd name="T19" fmla="*/ 19 h 82"/>
                <a:gd name="T20" fmla="*/ 19 w 85"/>
                <a:gd name="T21" fmla="*/ 19 h 82"/>
                <a:gd name="T22" fmla="*/ 10 w 85"/>
                <a:gd name="T23" fmla="*/ 41 h 82"/>
                <a:gd name="T24" fmla="*/ 19 w 85"/>
                <a:gd name="T25" fmla="*/ 63 h 82"/>
                <a:gd name="T26" fmla="*/ 54 w 85"/>
                <a:gd name="T27" fmla="*/ 69 h 82"/>
                <a:gd name="T28" fmla="*/ 61 w 85"/>
                <a:gd name="T29" fmla="*/ 71 h 82"/>
                <a:gd name="T30" fmla="*/ 58 w 85"/>
                <a:gd name="T31" fmla="*/ 78 h 82"/>
                <a:gd name="T32" fmla="*/ 41 w 85"/>
                <a:gd name="T3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82">
                  <a:moveTo>
                    <a:pt x="41" y="82"/>
                  </a:moveTo>
                  <a:cubicBezTo>
                    <a:pt x="30" y="82"/>
                    <a:pt x="20" y="78"/>
                    <a:pt x="12" y="70"/>
                  </a:cubicBezTo>
                  <a:cubicBezTo>
                    <a:pt x="4" y="62"/>
                    <a:pt x="0" y="52"/>
                    <a:pt x="0" y="41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0" y="4"/>
                    <a:pt x="30" y="0"/>
                    <a:pt x="41" y="0"/>
                  </a:cubicBezTo>
                  <a:cubicBezTo>
                    <a:pt x="52" y="0"/>
                    <a:pt x="62" y="4"/>
                    <a:pt x="70" y="12"/>
                  </a:cubicBezTo>
                  <a:cubicBezTo>
                    <a:pt x="82" y="24"/>
                    <a:pt x="85" y="43"/>
                    <a:pt x="78" y="59"/>
                  </a:cubicBezTo>
                  <a:cubicBezTo>
                    <a:pt x="77" y="61"/>
                    <a:pt x="74" y="62"/>
                    <a:pt x="71" y="61"/>
                  </a:cubicBezTo>
                  <a:cubicBezTo>
                    <a:pt x="69" y="60"/>
                    <a:pt x="68" y="57"/>
                    <a:pt x="69" y="54"/>
                  </a:cubicBezTo>
                  <a:cubicBezTo>
                    <a:pt x="75" y="42"/>
                    <a:pt x="72" y="28"/>
                    <a:pt x="63" y="19"/>
                  </a:cubicBezTo>
                  <a:cubicBezTo>
                    <a:pt x="51" y="7"/>
                    <a:pt x="31" y="7"/>
                    <a:pt x="19" y="19"/>
                  </a:cubicBezTo>
                  <a:cubicBezTo>
                    <a:pt x="13" y="25"/>
                    <a:pt x="10" y="33"/>
                    <a:pt x="10" y="41"/>
                  </a:cubicBezTo>
                  <a:cubicBezTo>
                    <a:pt x="10" y="49"/>
                    <a:pt x="13" y="57"/>
                    <a:pt x="19" y="63"/>
                  </a:cubicBezTo>
                  <a:cubicBezTo>
                    <a:pt x="28" y="72"/>
                    <a:pt x="42" y="74"/>
                    <a:pt x="54" y="69"/>
                  </a:cubicBezTo>
                  <a:cubicBezTo>
                    <a:pt x="57" y="68"/>
                    <a:pt x="60" y="69"/>
                    <a:pt x="61" y="71"/>
                  </a:cubicBezTo>
                  <a:cubicBezTo>
                    <a:pt x="62" y="74"/>
                    <a:pt x="61" y="77"/>
                    <a:pt x="58" y="78"/>
                  </a:cubicBezTo>
                  <a:cubicBezTo>
                    <a:pt x="53" y="80"/>
                    <a:pt x="47" y="82"/>
                    <a:pt x="41" y="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65"/>
            <p:cNvSpPr/>
            <p:nvPr/>
          </p:nvSpPr>
          <p:spPr bwMode="auto">
            <a:xfrm>
              <a:off x="6092825" y="2920774"/>
              <a:ext cx="401637" cy="404813"/>
            </a:xfrm>
            <a:custGeom>
              <a:avLst/>
              <a:gdLst>
                <a:gd name="T0" fmla="*/ 102 w 107"/>
                <a:gd name="T1" fmla="*/ 108 h 108"/>
                <a:gd name="T2" fmla="*/ 98 w 107"/>
                <a:gd name="T3" fmla="*/ 106 h 108"/>
                <a:gd name="T4" fmla="*/ 2 w 107"/>
                <a:gd name="T5" fmla="*/ 9 h 108"/>
                <a:gd name="T6" fmla="*/ 2 w 107"/>
                <a:gd name="T7" fmla="*/ 2 h 108"/>
                <a:gd name="T8" fmla="*/ 9 w 107"/>
                <a:gd name="T9" fmla="*/ 2 h 108"/>
                <a:gd name="T10" fmla="*/ 105 w 107"/>
                <a:gd name="T11" fmla="*/ 99 h 108"/>
                <a:gd name="T12" fmla="*/ 105 w 107"/>
                <a:gd name="T13" fmla="*/ 106 h 108"/>
                <a:gd name="T14" fmla="*/ 102 w 107"/>
                <a:gd name="T15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108">
                  <a:moveTo>
                    <a:pt x="102" y="108"/>
                  </a:moveTo>
                  <a:cubicBezTo>
                    <a:pt x="101" y="108"/>
                    <a:pt x="99" y="107"/>
                    <a:pt x="98" y="106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8"/>
                    <a:pt x="0" y="4"/>
                    <a:pt x="2" y="2"/>
                  </a:cubicBezTo>
                  <a:cubicBezTo>
                    <a:pt x="4" y="0"/>
                    <a:pt x="7" y="1"/>
                    <a:pt x="9" y="2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7" y="101"/>
                    <a:pt x="107" y="104"/>
                    <a:pt x="105" y="106"/>
                  </a:cubicBezTo>
                  <a:cubicBezTo>
                    <a:pt x="104" y="107"/>
                    <a:pt x="103" y="108"/>
                    <a:pt x="102" y="1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66"/>
            <p:cNvSpPr/>
            <p:nvPr/>
          </p:nvSpPr>
          <p:spPr bwMode="auto">
            <a:xfrm>
              <a:off x="6088063" y="2920774"/>
              <a:ext cx="38100" cy="112713"/>
            </a:xfrm>
            <a:custGeom>
              <a:avLst/>
              <a:gdLst>
                <a:gd name="T0" fmla="*/ 5 w 10"/>
                <a:gd name="T1" fmla="*/ 30 h 30"/>
                <a:gd name="T2" fmla="*/ 0 w 10"/>
                <a:gd name="T3" fmla="*/ 26 h 30"/>
                <a:gd name="T4" fmla="*/ 0 w 10"/>
                <a:gd name="T5" fmla="*/ 5 h 30"/>
                <a:gd name="T6" fmla="*/ 5 w 10"/>
                <a:gd name="T7" fmla="*/ 0 h 30"/>
                <a:gd name="T8" fmla="*/ 10 w 10"/>
                <a:gd name="T9" fmla="*/ 5 h 30"/>
                <a:gd name="T10" fmla="*/ 10 w 10"/>
                <a:gd name="T11" fmla="*/ 25 h 30"/>
                <a:gd name="T12" fmla="*/ 5 w 10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0">
                  <a:moveTo>
                    <a:pt x="5" y="30"/>
                  </a:moveTo>
                  <a:cubicBezTo>
                    <a:pt x="3" y="30"/>
                    <a:pt x="0" y="28"/>
                    <a:pt x="0" y="2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8"/>
                    <a:pt x="8" y="30"/>
                    <a:pt x="5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7"/>
            <p:cNvSpPr/>
            <p:nvPr/>
          </p:nvSpPr>
          <p:spPr bwMode="auto">
            <a:xfrm>
              <a:off x="6088063" y="2920774"/>
              <a:ext cx="117475" cy="38100"/>
            </a:xfrm>
            <a:custGeom>
              <a:avLst/>
              <a:gdLst>
                <a:gd name="T0" fmla="*/ 26 w 31"/>
                <a:gd name="T1" fmla="*/ 10 h 10"/>
                <a:gd name="T2" fmla="*/ 26 w 31"/>
                <a:gd name="T3" fmla="*/ 10 h 10"/>
                <a:gd name="T4" fmla="*/ 5 w 31"/>
                <a:gd name="T5" fmla="*/ 10 h 10"/>
                <a:gd name="T6" fmla="*/ 0 w 31"/>
                <a:gd name="T7" fmla="*/ 5 h 10"/>
                <a:gd name="T8" fmla="*/ 5 w 31"/>
                <a:gd name="T9" fmla="*/ 0 h 10"/>
                <a:gd name="T10" fmla="*/ 26 w 31"/>
                <a:gd name="T11" fmla="*/ 0 h 10"/>
                <a:gd name="T12" fmla="*/ 31 w 31"/>
                <a:gd name="T13" fmla="*/ 5 h 10"/>
                <a:gd name="T14" fmla="*/ 26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26" y="10"/>
                  </a:moveTo>
                  <a:cubicBezTo>
                    <a:pt x="26" y="10"/>
                    <a:pt x="26" y="10"/>
                    <a:pt x="2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8" y="0"/>
                    <a:pt x="31" y="2"/>
                    <a:pt x="31" y="5"/>
                  </a:cubicBezTo>
                  <a:cubicBezTo>
                    <a:pt x="31" y="8"/>
                    <a:pt x="28" y="10"/>
                    <a:pt x="26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68"/>
            <p:cNvSpPr/>
            <p:nvPr/>
          </p:nvSpPr>
          <p:spPr bwMode="auto">
            <a:xfrm>
              <a:off x="6456363" y="3284311"/>
              <a:ext cx="38100" cy="139700"/>
            </a:xfrm>
            <a:custGeom>
              <a:avLst/>
              <a:gdLst>
                <a:gd name="T0" fmla="*/ 5 w 10"/>
                <a:gd name="T1" fmla="*/ 37 h 37"/>
                <a:gd name="T2" fmla="*/ 0 w 10"/>
                <a:gd name="T3" fmla="*/ 33 h 37"/>
                <a:gd name="T4" fmla="*/ 0 w 10"/>
                <a:gd name="T5" fmla="*/ 6 h 37"/>
                <a:gd name="T6" fmla="*/ 5 w 10"/>
                <a:gd name="T7" fmla="*/ 1 h 37"/>
                <a:gd name="T8" fmla="*/ 10 w 10"/>
                <a:gd name="T9" fmla="*/ 6 h 37"/>
                <a:gd name="T10" fmla="*/ 10 w 10"/>
                <a:gd name="T11" fmla="*/ 32 h 37"/>
                <a:gd name="T12" fmla="*/ 5 w 10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7">
                  <a:moveTo>
                    <a:pt x="5" y="37"/>
                  </a:moveTo>
                  <a:cubicBezTo>
                    <a:pt x="3" y="37"/>
                    <a:pt x="0" y="35"/>
                    <a:pt x="0" y="3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1"/>
                    <a:pt x="5" y="1"/>
                  </a:cubicBezTo>
                  <a:cubicBezTo>
                    <a:pt x="8" y="0"/>
                    <a:pt x="10" y="3"/>
                    <a:pt x="10" y="6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5"/>
                    <a:pt x="8" y="37"/>
                    <a:pt x="5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69"/>
            <p:cNvSpPr/>
            <p:nvPr/>
          </p:nvSpPr>
          <p:spPr bwMode="auto">
            <a:xfrm>
              <a:off x="6456363" y="3289074"/>
              <a:ext cx="139700" cy="36513"/>
            </a:xfrm>
            <a:custGeom>
              <a:avLst/>
              <a:gdLst>
                <a:gd name="T0" fmla="*/ 32 w 37"/>
                <a:gd name="T1" fmla="*/ 10 h 10"/>
                <a:gd name="T2" fmla="*/ 32 w 37"/>
                <a:gd name="T3" fmla="*/ 10 h 10"/>
                <a:gd name="T4" fmla="*/ 5 w 37"/>
                <a:gd name="T5" fmla="*/ 10 h 10"/>
                <a:gd name="T6" fmla="*/ 0 w 37"/>
                <a:gd name="T7" fmla="*/ 5 h 10"/>
                <a:gd name="T8" fmla="*/ 5 w 37"/>
                <a:gd name="T9" fmla="*/ 0 h 10"/>
                <a:gd name="T10" fmla="*/ 5 w 37"/>
                <a:gd name="T11" fmla="*/ 0 h 10"/>
                <a:gd name="T12" fmla="*/ 32 w 37"/>
                <a:gd name="T13" fmla="*/ 0 h 10"/>
                <a:gd name="T14" fmla="*/ 37 w 37"/>
                <a:gd name="T15" fmla="*/ 5 h 10"/>
                <a:gd name="T16" fmla="*/ 32 w 37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0">
                  <a:moveTo>
                    <a:pt x="32" y="10"/>
                  </a:moveTo>
                  <a:cubicBezTo>
                    <a:pt x="32" y="10"/>
                    <a:pt x="32" y="10"/>
                    <a:pt x="32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5" y="0"/>
                    <a:pt x="37" y="2"/>
                    <a:pt x="37" y="5"/>
                  </a:cubicBezTo>
                  <a:cubicBezTo>
                    <a:pt x="37" y="8"/>
                    <a:pt x="34" y="10"/>
                    <a:pt x="32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70"/>
            <p:cNvSpPr/>
            <p:nvPr/>
          </p:nvSpPr>
          <p:spPr bwMode="auto">
            <a:xfrm>
              <a:off x="6392863" y="3225574"/>
              <a:ext cx="41275" cy="138113"/>
            </a:xfrm>
            <a:custGeom>
              <a:avLst/>
              <a:gdLst>
                <a:gd name="T0" fmla="*/ 6 w 11"/>
                <a:gd name="T1" fmla="*/ 37 h 37"/>
                <a:gd name="T2" fmla="*/ 1 w 11"/>
                <a:gd name="T3" fmla="*/ 32 h 37"/>
                <a:gd name="T4" fmla="*/ 0 w 11"/>
                <a:gd name="T5" fmla="*/ 5 h 37"/>
                <a:gd name="T6" fmla="*/ 5 w 11"/>
                <a:gd name="T7" fmla="*/ 0 h 37"/>
                <a:gd name="T8" fmla="*/ 10 w 11"/>
                <a:gd name="T9" fmla="*/ 5 h 37"/>
                <a:gd name="T10" fmla="*/ 11 w 11"/>
                <a:gd name="T11" fmla="*/ 32 h 37"/>
                <a:gd name="T12" fmla="*/ 6 w 11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7">
                  <a:moveTo>
                    <a:pt x="6" y="37"/>
                  </a:moveTo>
                  <a:cubicBezTo>
                    <a:pt x="3" y="37"/>
                    <a:pt x="1" y="35"/>
                    <a:pt x="1" y="3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1" y="35"/>
                    <a:pt x="9" y="37"/>
                    <a:pt x="6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71"/>
            <p:cNvSpPr/>
            <p:nvPr/>
          </p:nvSpPr>
          <p:spPr bwMode="auto">
            <a:xfrm>
              <a:off x="6392863" y="3225574"/>
              <a:ext cx="138112" cy="36513"/>
            </a:xfrm>
            <a:custGeom>
              <a:avLst/>
              <a:gdLst>
                <a:gd name="T0" fmla="*/ 32 w 37"/>
                <a:gd name="T1" fmla="*/ 10 h 10"/>
                <a:gd name="T2" fmla="*/ 32 w 37"/>
                <a:gd name="T3" fmla="*/ 10 h 10"/>
                <a:gd name="T4" fmla="*/ 5 w 37"/>
                <a:gd name="T5" fmla="*/ 10 h 10"/>
                <a:gd name="T6" fmla="*/ 0 w 37"/>
                <a:gd name="T7" fmla="*/ 5 h 10"/>
                <a:gd name="T8" fmla="*/ 5 w 37"/>
                <a:gd name="T9" fmla="*/ 0 h 10"/>
                <a:gd name="T10" fmla="*/ 32 w 37"/>
                <a:gd name="T11" fmla="*/ 1 h 10"/>
                <a:gd name="T12" fmla="*/ 37 w 37"/>
                <a:gd name="T13" fmla="*/ 6 h 10"/>
                <a:gd name="T14" fmla="*/ 32 w 37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0">
                  <a:moveTo>
                    <a:pt x="32" y="10"/>
                  </a:moveTo>
                  <a:cubicBezTo>
                    <a:pt x="32" y="10"/>
                    <a:pt x="32" y="10"/>
                    <a:pt x="32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5" y="1"/>
                    <a:pt x="37" y="3"/>
                    <a:pt x="37" y="6"/>
                  </a:cubicBezTo>
                  <a:cubicBezTo>
                    <a:pt x="37" y="8"/>
                    <a:pt x="35" y="10"/>
                    <a:pt x="32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9129713" y="2102437"/>
            <a:ext cx="1036637" cy="720726"/>
            <a:chOff x="9129713" y="2646136"/>
            <a:chExt cx="1036637" cy="720726"/>
          </a:xfrm>
        </p:grpSpPr>
        <p:sp>
          <p:nvSpPr>
            <p:cNvPr id="53" name="Freeform 72"/>
            <p:cNvSpPr/>
            <p:nvPr/>
          </p:nvSpPr>
          <p:spPr bwMode="auto">
            <a:xfrm>
              <a:off x="9977438" y="2646136"/>
              <a:ext cx="41275" cy="139700"/>
            </a:xfrm>
            <a:custGeom>
              <a:avLst/>
              <a:gdLst>
                <a:gd name="T0" fmla="*/ 5 w 11"/>
                <a:gd name="T1" fmla="*/ 37 h 37"/>
                <a:gd name="T2" fmla="*/ 0 w 11"/>
                <a:gd name="T3" fmla="*/ 32 h 37"/>
                <a:gd name="T4" fmla="*/ 0 w 11"/>
                <a:gd name="T5" fmla="*/ 6 h 37"/>
                <a:gd name="T6" fmla="*/ 5 w 11"/>
                <a:gd name="T7" fmla="*/ 0 h 37"/>
                <a:gd name="T8" fmla="*/ 11 w 11"/>
                <a:gd name="T9" fmla="*/ 6 h 37"/>
                <a:gd name="T10" fmla="*/ 11 w 11"/>
                <a:gd name="T11" fmla="*/ 32 h 37"/>
                <a:gd name="T12" fmla="*/ 5 w 11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7">
                  <a:moveTo>
                    <a:pt x="5" y="37"/>
                  </a:moveTo>
                  <a:cubicBezTo>
                    <a:pt x="2" y="37"/>
                    <a:pt x="0" y="35"/>
                    <a:pt x="0" y="3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1" y="35"/>
                    <a:pt x="8" y="37"/>
                    <a:pt x="5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73"/>
            <p:cNvSpPr/>
            <p:nvPr/>
          </p:nvSpPr>
          <p:spPr bwMode="auto">
            <a:xfrm>
              <a:off x="9129713" y="2646136"/>
              <a:ext cx="889000" cy="41275"/>
            </a:xfrm>
            <a:custGeom>
              <a:avLst/>
              <a:gdLst>
                <a:gd name="T0" fmla="*/ 231 w 237"/>
                <a:gd name="T1" fmla="*/ 11 h 11"/>
                <a:gd name="T2" fmla="*/ 6 w 237"/>
                <a:gd name="T3" fmla="*/ 11 h 11"/>
                <a:gd name="T4" fmla="*/ 0 w 237"/>
                <a:gd name="T5" fmla="*/ 6 h 11"/>
                <a:gd name="T6" fmla="*/ 6 w 237"/>
                <a:gd name="T7" fmla="*/ 0 h 11"/>
                <a:gd name="T8" fmla="*/ 231 w 237"/>
                <a:gd name="T9" fmla="*/ 0 h 11"/>
                <a:gd name="T10" fmla="*/ 237 w 237"/>
                <a:gd name="T11" fmla="*/ 6 h 11"/>
                <a:gd name="T12" fmla="*/ 231 w 237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7" h="11">
                  <a:moveTo>
                    <a:pt x="231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3" y="11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31" y="0"/>
                    <a:pt x="231" y="0"/>
                    <a:pt x="231" y="0"/>
                  </a:cubicBezTo>
                  <a:cubicBezTo>
                    <a:pt x="234" y="0"/>
                    <a:pt x="237" y="3"/>
                    <a:pt x="237" y="6"/>
                  </a:cubicBezTo>
                  <a:cubicBezTo>
                    <a:pt x="237" y="9"/>
                    <a:pt x="234" y="11"/>
                    <a:pt x="231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74"/>
            <p:cNvSpPr/>
            <p:nvPr/>
          </p:nvSpPr>
          <p:spPr bwMode="auto">
            <a:xfrm>
              <a:off x="9129713" y="2646136"/>
              <a:ext cx="41275" cy="720725"/>
            </a:xfrm>
            <a:custGeom>
              <a:avLst/>
              <a:gdLst>
                <a:gd name="T0" fmla="*/ 6 w 11"/>
                <a:gd name="T1" fmla="*/ 192 h 192"/>
                <a:gd name="T2" fmla="*/ 0 w 11"/>
                <a:gd name="T3" fmla="*/ 186 h 192"/>
                <a:gd name="T4" fmla="*/ 0 w 11"/>
                <a:gd name="T5" fmla="*/ 6 h 192"/>
                <a:gd name="T6" fmla="*/ 6 w 11"/>
                <a:gd name="T7" fmla="*/ 0 h 192"/>
                <a:gd name="T8" fmla="*/ 11 w 11"/>
                <a:gd name="T9" fmla="*/ 6 h 192"/>
                <a:gd name="T10" fmla="*/ 11 w 11"/>
                <a:gd name="T11" fmla="*/ 186 h 192"/>
                <a:gd name="T12" fmla="*/ 6 w 11"/>
                <a:gd name="T13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92">
                  <a:moveTo>
                    <a:pt x="6" y="192"/>
                  </a:moveTo>
                  <a:cubicBezTo>
                    <a:pt x="3" y="192"/>
                    <a:pt x="0" y="189"/>
                    <a:pt x="0" y="18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1" y="3"/>
                    <a:pt x="11" y="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9"/>
                    <a:pt x="9" y="192"/>
                    <a:pt x="6" y="1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75"/>
            <p:cNvSpPr/>
            <p:nvPr/>
          </p:nvSpPr>
          <p:spPr bwMode="auto">
            <a:xfrm>
              <a:off x="9129713" y="3325586"/>
              <a:ext cx="889000" cy="41275"/>
            </a:xfrm>
            <a:custGeom>
              <a:avLst/>
              <a:gdLst>
                <a:gd name="T0" fmla="*/ 231 w 237"/>
                <a:gd name="T1" fmla="*/ 11 h 11"/>
                <a:gd name="T2" fmla="*/ 6 w 237"/>
                <a:gd name="T3" fmla="*/ 11 h 11"/>
                <a:gd name="T4" fmla="*/ 0 w 237"/>
                <a:gd name="T5" fmla="*/ 5 h 11"/>
                <a:gd name="T6" fmla="*/ 6 w 237"/>
                <a:gd name="T7" fmla="*/ 0 h 11"/>
                <a:gd name="T8" fmla="*/ 231 w 237"/>
                <a:gd name="T9" fmla="*/ 0 h 11"/>
                <a:gd name="T10" fmla="*/ 237 w 237"/>
                <a:gd name="T11" fmla="*/ 5 h 11"/>
                <a:gd name="T12" fmla="*/ 231 w 237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7" h="11">
                  <a:moveTo>
                    <a:pt x="231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3" y="11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231" y="0"/>
                    <a:pt x="231" y="0"/>
                    <a:pt x="231" y="0"/>
                  </a:cubicBezTo>
                  <a:cubicBezTo>
                    <a:pt x="234" y="0"/>
                    <a:pt x="237" y="2"/>
                    <a:pt x="237" y="5"/>
                  </a:cubicBezTo>
                  <a:cubicBezTo>
                    <a:pt x="237" y="8"/>
                    <a:pt x="234" y="11"/>
                    <a:pt x="231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76"/>
            <p:cNvSpPr/>
            <p:nvPr/>
          </p:nvSpPr>
          <p:spPr bwMode="auto">
            <a:xfrm>
              <a:off x="9977438" y="2939824"/>
              <a:ext cx="41275" cy="427038"/>
            </a:xfrm>
            <a:custGeom>
              <a:avLst/>
              <a:gdLst>
                <a:gd name="T0" fmla="*/ 5 w 11"/>
                <a:gd name="T1" fmla="*/ 114 h 114"/>
                <a:gd name="T2" fmla="*/ 0 w 11"/>
                <a:gd name="T3" fmla="*/ 108 h 114"/>
                <a:gd name="T4" fmla="*/ 0 w 11"/>
                <a:gd name="T5" fmla="*/ 6 h 114"/>
                <a:gd name="T6" fmla="*/ 5 w 11"/>
                <a:gd name="T7" fmla="*/ 0 h 114"/>
                <a:gd name="T8" fmla="*/ 11 w 11"/>
                <a:gd name="T9" fmla="*/ 6 h 114"/>
                <a:gd name="T10" fmla="*/ 11 w 11"/>
                <a:gd name="T11" fmla="*/ 108 h 114"/>
                <a:gd name="T12" fmla="*/ 5 w 11"/>
                <a:gd name="T1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4">
                  <a:moveTo>
                    <a:pt x="5" y="114"/>
                  </a:moveTo>
                  <a:cubicBezTo>
                    <a:pt x="2" y="114"/>
                    <a:pt x="0" y="111"/>
                    <a:pt x="0" y="10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1" y="111"/>
                    <a:pt x="8" y="114"/>
                    <a:pt x="5" y="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77"/>
            <p:cNvSpPr/>
            <p:nvPr/>
          </p:nvSpPr>
          <p:spPr bwMode="auto">
            <a:xfrm>
              <a:off x="9740900" y="2692174"/>
              <a:ext cx="417512" cy="442913"/>
            </a:xfrm>
            <a:custGeom>
              <a:avLst/>
              <a:gdLst>
                <a:gd name="T0" fmla="*/ 6 w 111"/>
                <a:gd name="T1" fmla="*/ 118 h 118"/>
                <a:gd name="T2" fmla="*/ 2 w 111"/>
                <a:gd name="T3" fmla="*/ 117 h 118"/>
                <a:gd name="T4" fmla="*/ 2 w 111"/>
                <a:gd name="T5" fmla="*/ 109 h 118"/>
                <a:gd name="T6" fmla="*/ 101 w 111"/>
                <a:gd name="T7" fmla="*/ 2 h 118"/>
                <a:gd name="T8" fmla="*/ 108 w 111"/>
                <a:gd name="T9" fmla="*/ 2 h 118"/>
                <a:gd name="T10" fmla="*/ 109 w 111"/>
                <a:gd name="T11" fmla="*/ 10 h 118"/>
                <a:gd name="T12" fmla="*/ 10 w 111"/>
                <a:gd name="T13" fmla="*/ 116 h 118"/>
                <a:gd name="T14" fmla="*/ 6 w 111"/>
                <a:gd name="T15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8">
                  <a:moveTo>
                    <a:pt x="6" y="118"/>
                  </a:moveTo>
                  <a:cubicBezTo>
                    <a:pt x="4" y="118"/>
                    <a:pt x="3" y="118"/>
                    <a:pt x="2" y="117"/>
                  </a:cubicBezTo>
                  <a:cubicBezTo>
                    <a:pt x="0" y="115"/>
                    <a:pt x="0" y="111"/>
                    <a:pt x="2" y="109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3" y="0"/>
                    <a:pt x="106" y="0"/>
                    <a:pt x="108" y="2"/>
                  </a:cubicBezTo>
                  <a:cubicBezTo>
                    <a:pt x="111" y="4"/>
                    <a:pt x="111" y="7"/>
                    <a:pt x="109" y="10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9" y="117"/>
                    <a:pt x="7" y="118"/>
                    <a:pt x="6" y="1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78"/>
            <p:cNvSpPr/>
            <p:nvPr/>
          </p:nvSpPr>
          <p:spPr bwMode="auto">
            <a:xfrm>
              <a:off x="9644063" y="2987449"/>
              <a:ext cx="142875" cy="147638"/>
            </a:xfrm>
            <a:custGeom>
              <a:avLst/>
              <a:gdLst>
                <a:gd name="T0" fmla="*/ 32 w 38"/>
                <a:gd name="T1" fmla="*/ 39 h 39"/>
                <a:gd name="T2" fmla="*/ 28 w 38"/>
                <a:gd name="T3" fmla="*/ 37 h 39"/>
                <a:gd name="T4" fmla="*/ 2 w 38"/>
                <a:gd name="T5" fmla="*/ 10 h 39"/>
                <a:gd name="T6" fmla="*/ 2 w 38"/>
                <a:gd name="T7" fmla="*/ 2 h 39"/>
                <a:gd name="T8" fmla="*/ 10 w 38"/>
                <a:gd name="T9" fmla="*/ 2 h 39"/>
                <a:gd name="T10" fmla="*/ 36 w 38"/>
                <a:gd name="T11" fmla="*/ 30 h 39"/>
                <a:gd name="T12" fmla="*/ 35 w 38"/>
                <a:gd name="T13" fmla="*/ 38 h 39"/>
                <a:gd name="T14" fmla="*/ 32 w 38"/>
                <a:gd name="T1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9">
                  <a:moveTo>
                    <a:pt x="32" y="39"/>
                  </a:moveTo>
                  <a:cubicBezTo>
                    <a:pt x="30" y="39"/>
                    <a:pt x="29" y="38"/>
                    <a:pt x="28" y="37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8"/>
                    <a:pt x="0" y="4"/>
                    <a:pt x="2" y="2"/>
                  </a:cubicBezTo>
                  <a:cubicBezTo>
                    <a:pt x="4" y="0"/>
                    <a:pt x="8" y="0"/>
                    <a:pt x="10" y="2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8" y="32"/>
                    <a:pt x="38" y="35"/>
                    <a:pt x="35" y="38"/>
                  </a:cubicBezTo>
                  <a:cubicBezTo>
                    <a:pt x="34" y="39"/>
                    <a:pt x="33" y="39"/>
                    <a:pt x="32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79"/>
            <p:cNvSpPr/>
            <p:nvPr/>
          </p:nvSpPr>
          <p:spPr bwMode="auto">
            <a:xfrm>
              <a:off x="9388475" y="2987449"/>
              <a:ext cx="300037" cy="271463"/>
            </a:xfrm>
            <a:custGeom>
              <a:avLst/>
              <a:gdLst>
                <a:gd name="T0" fmla="*/ 6 w 80"/>
                <a:gd name="T1" fmla="*/ 72 h 72"/>
                <a:gd name="T2" fmla="*/ 2 w 80"/>
                <a:gd name="T3" fmla="*/ 70 h 72"/>
                <a:gd name="T4" fmla="*/ 3 w 80"/>
                <a:gd name="T5" fmla="*/ 63 h 72"/>
                <a:gd name="T6" fmla="*/ 70 w 80"/>
                <a:gd name="T7" fmla="*/ 2 h 72"/>
                <a:gd name="T8" fmla="*/ 78 w 80"/>
                <a:gd name="T9" fmla="*/ 3 h 72"/>
                <a:gd name="T10" fmla="*/ 78 w 80"/>
                <a:gd name="T11" fmla="*/ 10 h 72"/>
                <a:gd name="T12" fmla="*/ 10 w 80"/>
                <a:gd name="T13" fmla="*/ 71 h 72"/>
                <a:gd name="T14" fmla="*/ 6 w 80"/>
                <a:gd name="T15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72">
                  <a:moveTo>
                    <a:pt x="6" y="72"/>
                  </a:moveTo>
                  <a:cubicBezTo>
                    <a:pt x="5" y="72"/>
                    <a:pt x="3" y="72"/>
                    <a:pt x="2" y="70"/>
                  </a:cubicBezTo>
                  <a:cubicBezTo>
                    <a:pt x="0" y="68"/>
                    <a:pt x="0" y="65"/>
                    <a:pt x="3" y="6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2" y="0"/>
                    <a:pt x="76" y="0"/>
                    <a:pt x="78" y="3"/>
                  </a:cubicBezTo>
                  <a:cubicBezTo>
                    <a:pt x="80" y="5"/>
                    <a:pt x="80" y="8"/>
                    <a:pt x="78" y="10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9" y="72"/>
                    <a:pt x="8" y="72"/>
                    <a:pt x="6" y="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80"/>
            <p:cNvSpPr/>
            <p:nvPr/>
          </p:nvSpPr>
          <p:spPr bwMode="auto">
            <a:xfrm>
              <a:off x="9320213" y="3146199"/>
              <a:ext cx="112712" cy="112713"/>
            </a:xfrm>
            <a:custGeom>
              <a:avLst/>
              <a:gdLst>
                <a:gd name="T0" fmla="*/ 24 w 30"/>
                <a:gd name="T1" fmla="*/ 30 h 30"/>
                <a:gd name="T2" fmla="*/ 20 w 30"/>
                <a:gd name="T3" fmla="*/ 29 h 30"/>
                <a:gd name="T4" fmla="*/ 2 w 30"/>
                <a:gd name="T5" fmla="*/ 10 h 30"/>
                <a:gd name="T6" fmla="*/ 2 w 30"/>
                <a:gd name="T7" fmla="*/ 3 h 30"/>
                <a:gd name="T8" fmla="*/ 10 w 30"/>
                <a:gd name="T9" fmla="*/ 3 h 30"/>
                <a:gd name="T10" fmla="*/ 28 w 30"/>
                <a:gd name="T11" fmla="*/ 21 h 30"/>
                <a:gd name="T12" fmla="*/ 28 w 30"/>
                <a:gd name="T13" fmla="*/ 29 h 30"/>
                <a:gd name="T14" fmla="*/ 24 w 30"/>
                <a:gd name="T1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0">
                  <a:moveTo>
                    <a:pt x="24" y="30"/>
                  </a:moveTo>
                  <a:cubicBezTo>
                    <a:pt x="23" y="30"/>
                    <a:pt x="21" y="30"/>
                    <a:pt x="20" y="2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8"/>
                    <a:pt x="0" y="5"/>
                    <a:pt x="2" y="3"/>
                  </a:cubicBezTo>
                  <a:cubicBezTo>
                    <a:pt x="4" y="0"/>
                    <a:pt x="8" y="0"/>
                    <a:pt x="10" y="3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3"/>
                    <a:pt x="30" y="27"/>
                    <a:pt x="28" y="29"/>
                  </a:cubicBezTo>
                  <a:cubicBezTo>
                    <a:pt x="27" y="30"/>
                    <a:pt x="26" y="30"/>
                    <a:pt x="24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81"/>
            <p:cNvSpPr/>
            <p:nvPr/>
          </p:nvSpPr>
          <p:spPr bwMode="auto">
            <a:xfrm>
              <a:off x="9129713" y="3146199"/>
              <a:ext cx="236537" cy="220663"/>
            </a:xfrm>
            <a:custGeom>
              <a:avLst/>
              <a:gdLst>
                <a:gd name="T0" fmla="*/ 6 w 63"/>
                <a:gd name="T1" fmla="*/ 59 h 59"/>
                <a:gd name="T2" fmla="*/ 2 w 63"/>
                <a:gd name="T3" fmla="*/ 57 h 59"/>
                <a:gd name="T4" fmla="*/ 2 w 63"/>
                <a:gd name="T5" fmla="*/ 49 h 59"/>
                <a:gd name="T6" fmla="*/ 53 w 63"/>
                <a:gd name="T7" fmla="*/ 2 h 59"/>
                <a:gd name="T8" fmla="*/ 61 w 63"/>
                <a:gd name="T9" fmla="*/ 3 h 59"/>
                <a:gd name="T10" fmla="*/ 61 w 63"/>
                <a:gd name="T11" fmla="*/ 10 h 59"/>
                <a:gd name="T12" fmla="*/ 10 w 63"/>
                <a:gd name="T13" fmla="*/ 57 h 59"/>
                <a:gd name="T14" fmla="*/ 6 w 63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59">
                  <a:moveTo>
                    <a:pt x="6" y="59"/>
                  </a:moveTo>
                  <a:cubicBezTo>
                    <a:pt x="4" y="59"/>
                    <a:pt x="3" y="58"/>
                    <a:pt x="2" y="57"/>
                  </a:cubicBezTo>
                  <a:cubicBezTo>
                    <a:pt x="0" y="55"/>
                    <a:pt x="0" y="51"/>
                    <a:pt x="2" y="49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5" y="0"/>
                    <a:pt x="59" y="0"/>
                    <a:pt x="61" y="3"/>
                  </a:cubicBezTo>
                  <a:cubicBezTo>
                    <a:pt x="63" y="5"/>
                    <a:pt x="63" y="8"/>
                    <a:pt x="61" y="10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8"/>
                    <a:pt x="7" y="59"/>
                    <a:pt x="6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82"/>
            <p:cNvSpPr/>
            <p:nvPr/>
          </p:nvSpPr>
          <p:spPr bwMode="auto">
            <a:xfrm>
              <a:off x="10125075" y="2679474"/>
              <a:ext cx="41275" cy="125413"/>
            </a:xfrm>
            <a:custGeom>
              <a:avLst/>
              <a:gdLst>
                <a:gd name="T0" fmla="*/ 5 w 11"/>
                <a:gd name="T1" fmla="*/ 33 h 33"/>
                <a:gd name="T2" fmla="*/ 0 w 11"/>
                <a:gd name="T3" fmla="*/ 28 h 33"/>
                <a:gd name="T4" fmla="*/ 0 w 11"/>
                <a:gd name="T5" fmla="*/ 5 h 33"/>
                <a:gd name="T6" fmla="*/ 5 w 11"/>
                <a:gd name="T7" fmla="*/ 0 h 33"/>
                <a:gd name="T8" fmla="*/ 11 w 11"/>
                <a:gd name="T9" fmla="*/ 5 h 33"/>
                <a:gd name="T10" fmla="*/ 11 w 11"/>
                <a:gd name="T11" fmla="*/ 28 h 33"/>
                <a:gd name="T12" fmla="*/ 5 w 11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3">
                  <a:moveTo>
                    <a:pt x="5" y="33"/>
                  </a:moveTo>
                  <a:cubicBezTo>
                    <a:pt x="2" y="33"/>
                    <a:pt x="0" y="31"/>
                    <a:pt x="0" y="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1" y="2"/>
                    <a:pt x="11" y="5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31"/>
                    <a:pt x="8" y="33"/>
                    <a:pt x="5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83"/>
            <p:cNvSpPr/>
            <p:nvPr/>
          </p:nvSpPr>
          <p:spPr bwMode="auto">
            <a:xfrm>
              <a:off x="10037763" y="2679474"/>
              <a:ext cx="128587" cy="41275"/>
            </a:xfrm>
            <a:custGeom>
              <a:avLst/>
              <a:gdLst>
                <a:gd name="T0" fmla="*/ 28 w 34"/>
                <a:gd name="T1" fmla="*/ 11 h 11"/>
                <a:gd name="T2" fmla="*/ 5 w 34"/>
                <a:gd name="T3" fmla="*/ 11 h 11"/>
                <a:gd name="T4" fmla="*/ 0 w 34"/>
                <a:gd name="T5" fmla="*/ 5 h 11"/>
                <a:gd name="T6" fmla="*/ 5 w 34"/>
                <a:gd name="T7" fmla="*/ 0 h 11"/>
                <a:gd name="T8" fmla="*/ 28 w 34"/>
                <a:gd name="T9" fmla="*/ 0 h 11"/>
                <a:gd name="T10" fmla="*/ 34 w 34"/>
                <a:gd name="T11" fmla="*/ 5 h 11"/>
                <a:gd name="T12" fmla="*/ 28 w 34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1">
                  <a:moveTo>
                    <a:pt x="28" y="11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4" y="2"/>
                    <a:pt x="34" y="5"/>
                  </a:cubicBezTo>
                  <a:cubicBezTo>
                    <a:pt x="34" y="8"/>
                    <a:pt x="31" y="11"/>
                    <a:pt x="28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9" name="TextBox 13"/>
          <p:cNvSpPr txBox="1">
            <a:spLocks noChangeArrowheads="1"/>
          </p:cNvSpPr>
          <p:nvPr/>
        </p:nvSpPr>
        <p:spPr bwMode="auto">
          <a:xfrm>
            <a:off x="1089769" y="4136611"/>
            <a:ext cx="2894111" cy="1197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>
              <a:lnSpc>
                <a:spcPct val="150000"/>
              </a:lnSpc>
            </a:pP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合作营销的方式和学校具有较大影响力和浏览量的公众号合作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引流。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5A515678-F814-489F-89DF-A564AC454015}"/>
              </a:ext>
            </a:extLst>
          </p:cNvPr>
          <p:cNvSpPr txBox="1"/>
          <p:nvPr/>
        </p:nvSpPr>
        <p:spPr>
          <a:xfrm>
            <a:off x="4628289" y="4112610"/>
            <a:ext cx="3042511" cy="1289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利用口碑类媒体传播品牌的感受</a:t>
            </a:r>
            <a:r>
              <a:rPr lang="zh-CN" altLang="en-US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建立自己品牌形象</a:t>
            </a:r>
            <a:r>
              <a:rPr lang="zh-CN" altLang="en-US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zh-CN" sz="12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4745544E-D41B-426C-AF29-14A458B0F096}"/>
              </a:ext>
            </a:extLst>
          </p:cNvPr>
          <p:cNvSpPr txBox="1"/>
          <p:nvPr/>
        </p:nvSpPr>
        <p:spPr>
          <a:xfrm>
            <a:off x="8288338" y="4163762"/>
            <a:ext cx="2538412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在校内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开展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各种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活动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，提升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知名度。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89" grpId="0"/>
      <p:bldP spid="92" grpId="0"/>
      <p:bldP spid="9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49989" y="2634869"/>
            <a:ext cx="4091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rgbClr val="F2BD4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感谢聆听</a:t>
            </a:r>
          </a:p>
        </p:txBody>
      </p:sp>
      <p:sp>
        <p:nvSpPr>
          <p:cNvPr id="5" name="矩形 4"/>
          <p:cNvSpPr/>
          <p:nvPr/>
        </p:nvSpPr>
        <p:spPr>
          <a:xfrm>
            <a:off x="1640490" y="3702557"/>
            <a:ext cx="37211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 FOR LISTENING</a:t>
            </a:r>
          </a:p>
        </p:txBody>
      </p:sp>
      <p:sp>
        <p:nvSpPr>
          <p:cNvPr id="6" name="任意多边形: 形状 5"/>
          <p:cNvSpPr/>
          <p:nvPr/>
        </p:nvSpPr>
        <p:spPr>
          <a:xfrm>
            <a:off x="1245569" y="2449566"/>
            <a:ext cx="3050649" cy="1958867"/>
          </a:xfrm>
          <a:custGeom>
            <a:avLst/>
            <a:gdLst>
              <a:gd name="connsiteX0" fmla="*/ 0 w 5296714"/>
              <a:gd name="connsiteY0" fmla="*/ 0 h 3270339"/>
              <a:gd name="connsiteX1" fmla="*/ 5296714 w 5296714"/>
              <a:gd name="connsiteY1" fmla="*/ 0 h 3270339"/>
              <a:gd name="connsiteX2" fmla="*/ 5296714 w 5296714"/>
              <a:gd name="connsiteY2" fmla="*/ 311860 h 3270339"/>
              <a:gd name="connsiteX3" fmla="*/ 5287197 w 5296714"/>
              <a:gd name="connsiteY3" fmla="*/ 311860 h 3270339"/>
              <a:gd name="connsiteX4" fmla="*/ 5287197 w 5296714"/>
              <a:gd name="connsiteY4" fmla="*/ 9517 h 3270339"/>
              <a:gd name="connsiteX5" fmla="*/ 9517 w 5296714"/>
              <a:gd name="connsiteY5" fmla="*/ 9517 h 3270339"/>
              <a:gd name="connsiteX6" fmla="*/ 9517 w 5296714"/>
              <a:gd name="connsiteY6" fmla="*/ 3260822 h 3270339"/>
              <a:gd name="connsiteX7" fmla="*/ 5287197 w 5296714"/>
              <a:gd name="connsiteY7" fmla="*/ 3260822 h 3270339"/>
              <a:gd name="connsiteX8" fmla="*/ 5287197 w 5296714"/>
              <a:gd name="connsiteY8" fmla="*/ 3037386 h 3270339"/>
              <a:gd name="connsiteX9" fmla="*/ 5296714 w 5296714"/>
              <a:gd name="connsiteY9" fmla="*/ 3037386 h 3270339"/>
              <a:gd name="connsiteX10" fmla="*/ 5296714 w 5296714"/>
              <a:gd name="connsiteY10" fmla="*/ 3270339 h 3270339"/>
              <a:gd name="connsiteX11" fmla="*/ 0 w 5296714"/>
              <a:gd name="connsiteY11" fmla="*/ 3270339 h 327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96714" h="3270339">
                <a:moveTo>
                  <a:pt x="0" y="0"/>
                </a:moveTo>
                <a:lnTo>
                  <a:pt x="5296714" y="0"/>
                </a:lnTo>
                <a:lnTo>
                  <a:pt x="5296714" y="311860"/>
                </a:lnTo>
                <a:lnTo>
                  <a:pt x="5287197" y="311860"/>
                </a:lnTo>
                <a:lnTo>
                  <a:pt x="5287197" y="9517"/>
                </a:lnTo>
                <a:lnTo>
                  <a:pt x="9517" y="9517"/>
                </a:lnTo>
                <a:lnTo>
                  <a:pt x="9517" y="3260822"/>
                </a:lnTo>
                <a:lnTo>
                  <a:pt x="5287197" y="3260822"/>
                </a:lnTo>
                <a:lnTo>
                  <a:pt x="5287197" y="3037386"/>
                </a:lnTo>
                <a:lnTo>
                  <a:pt x="5296714" y="3037386"/>
                </a:lnTo>
                <a:lnTo>
                  <a:pt x="5296714" y="3270339"/>
                </a:lnTo>
                <a:lnTo>
                  <a:pt x="0" y="3270339"/>
                </a:lnTo>
                <a:close/>
              </a:path>
            </a:pathLst>
          </a:custGeom>
          <a:solidFill>
            <a:srgbClr val="F2BD45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Freeform 5"/>
          <p:cNvSpPr/>
          <p:nvPr/>
        </p:nvSpPr>
        <p:spPr bwMode="auto">
          <a:xfrm>
            <a:off x="2360013" y="5733667"/>
            <a:ext cx="517525" cy="174625"/>
          </a:xfrm>
          <a:custGeom>
            <a:avLst/>
            <a:gdLst>
              <a:gd name="T0" fmla="*/ 185 w 185"/>
              <a:gd name="T1" fmla="*/ 31 h 62"/>
              <a:gd name="T2" fmla="*/ 154 w 185"/>
              <a:gd name="T3" fmla="*/ 0 h 62"/>
              <a:gd name="T4" fmla="*/ 32 w 185"/>
              <a:gd name="T5" fmla="*/ 0 h 62"/>
              <a:gd name="T6" fmla="*/ 0 w 185"/>
              <a:gd name="T7" fmla="*/ 31 h 62"/>
              <a:gd name="T8" fmla="*/ 32 w 185"/>
              <a:gd name="T9" fmla="*/ 62 h 62"/>
              <a:gd name="T10" fmla="*/ 154 w 185"/>
              <a:gd name="T11" fmla="*/ 62 h 62"/>
              <a:gd name="T12" fmla="*/ 185 w 185"/>
              <a:gd name="T13" fmla="*/ 31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5" h="62">
                <a:moveTo>
                  <a:pt x="185" y="31"/>
                </a:moveTo>
                <a:cubicBezTo>
                  <a:pt x="185" y="14"/>
                  <a:pt x="171" y="0"/>
                  <a:pt x="154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1"/>
                </a:cubicBezTo>
                <a:cubicBezTo>
                  <a:pt x="0" y="48"/>
                  <a:pt x="14" y="62"/>
                  <a:pt x="32" y="62"/>
                </a:cubicBezTo>
                <a:cubicBezTo>
                  <a:pt x="154" y="62"/>
                  <a:pt x="154" y="62"/>
                  <a:pt x="154" y="62"/>
                </a:cubicBezTo>
                <a:cubicBezTo>
                  <a:pt x="171" y="62"/>
                  <a:pt x="185" y="48"/>
                  <a:pt x="185" y="31"/>
                </a:cubicBezTo>
                <a:close/>
              </a:path>
            </a:pathLst>
          </a:custGeom>
          <a:solidFill>
            <a:srgbClr val="F2BD4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6"/>
          <p:cNvSpPr/>
          <p:nvPr/>
        </p:nvSpPr>
        <p:spPr bwMode="auto">
          <a:xfrm>
            <a:off x="7016151" y="5733667"/>
            <a:ext cx="303213" cy="174625"/>
          </a:xfrm>
          <a:custGeom>
            <a:avLst/>
            <a:gdLst>
              <a:gd name="T0" fmla="*/ 77 w 108"/>
              <a:gd name="T1" fmla="*/ 0 h 62"/>
              <a:gd name="T2" fmla="*/ 31 w 108"/>
              <a:gd name="T3" fmla="*/ 0 h 62"/>
              <a:gd name="T4" fmla="*/ 0 w 108"/>
              <a:gd name="T5" fmla="*/ 31 h 62"/>
              <a:gd name="T6" fmla="*/ 31 w 108"/>
              <a:gd name="T7" fmla="*/ 62 h 62"/>
              <a:gd name="T8" fmla="*/ 77 w 108"/>
              <a:gd name="T9" fmla="*/ 62 h 62"/>
              <a:gd name="T10" fmla="*/ 108 w 108"/>
              <a:gd name="T11" fmla="*/ 31 h 62"/>
              <a:gd name="T12" fmla="*/ 77 w 108"/>
              <a:gd name="T13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8" h="62">
                <a:moveTo>
                  <a:pt x="77" y="0"/>
                </a:moveTo>
                <a:cubicBezTo>
                  <a:pt x="31" y="0"/>
                  <a:pt x="31" y="0"/>
                  <a:pt x="31" y="0"/>
                </a:cubicBezTo>
                <a:cubicBezTo>
                  <a:pt x="14" y="0"/>
                  <a:pt x="0" y="14"/>
                  <a:pt x="0" y="31"/>
                </a:cubicBezTo>
                <a:cubicBezTo>
                  <a:pt x="0" y="48"/>
                  <a:pt x="14" y="62"/>
                  <a:pt x="31" y="62"/>
                </a:cubicBezTo>
                <a:cubicBezTo>
                  <a:pt x="77" y="62"/>
                  <a:pt x="77" y="62"/>
                  <a:pt x="77" y="62"/>
                </a:cubicBezTo>
                <a:cubicBezTo>
                  <a:pt x="94" y="62"/>
                  <a:pt x="108" y="48"/>
                  <a:pt x="108" y="31"/>
                </a:cubicBezTo>
                <a:cubicBezTo>
                  <a:pt x="108" y="14"/>
                  <a:pt x="94" y="0"/>
                  <a:pt x="77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7"/>
          <p:cNvSpPr/>
          <p:nvPr/>
        </p:nvSpPr>
        <p:spPr bwMode="auto">
          <a:xfrm>
            <a:off x="2664813" y="6086092"/>
            <a:ext cx="555625" cy="179388"/>
          </a:xfrm>
          <a:custGeom>
            <a:avLst/>
            <a:gdLst>
              <a:gd name="T0" fmla="*/ 167 w 198"/>
              <a:gd name="T1" fmla="*/ 63 h 63"/>
              <a:gd name="T2" fmla="*/ 198 w 198"/>
              <a:gd name="T3" fmla="*/ 32 h 63"/>
              <a:gd name="T4" fmla="*/ 167 w 198"/>
              <a:gd name="T5" fmla="*/ 0 h 63"/>
              <a:gd name="T6" fmla="*/ 32 w 198"/>
              <a:gd name="T7" fmla="*/ 0 h 63"/>
              <a:gd name="T8" fmla="*/ 0 w 198"/>
              <a:gd name="T9" fmla="*/ 32 h 63"/>
              <a:gd name="T10" fmla="*/ 32 w 198"/>
              <a:gd name="T11" fmla="*/ 63 h 63"/>
              <a:gd name="T12" fmla="*/ 167 w 198"/>
              <a:gd name="T13" fmla="*/ 63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8" h="63">
                <a:moveTo>
                  <a:pt x="167" y="63"/>
                </a:moveTo>
                <a:cubicBezTo>
                  <a:pt x="184" y="63"/>
                  <a:pt x="198" y="49"/>
                  <a:pt x="198" y="32"/>
                </a:cubicBezTo>
                <a:cubicBezTo>
                  <a:pt x="198" y="14"/>
                  <a:pt x="184" y="0"/>
                  <a:pt x="167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49"/>
                  <a:pt x="14" y="63"/>
                  <a:pt x="32" y="63"/>
                </a:cubicBezTo>
                <a:lnTo>
                  <a:pt x="167" y="63"/>
                </a:lnTo>
                <a:close/>
              </a:path>
            </a:pathLst>
          </a:custGeom>
          <a:solidFill>
            <a:srgbClr val="F2BD4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8"/>
          <p:cNvSpPr/>
          <p:nvPr/>
        </p:nvSpPr>
        <p:spPr bwMode="auto">
          <a:xfrm>
            <a:off x="2298101" y="6086092"/>
            <a:ext cx="215900" cy="179388"/>
          </a:xfrm>
          <a:custGeom>
            <a:avLst/>
            <a:gdLst>
              <a:gd name="T0" fmla="*/ 0 w 77"/>
              <a:gd name="T1" fmla="*/ 32 h 63"/>
              <a:gd name="T2" fmla="*/ 31 w 77"/>
              <a:gd name="T3" fmla="*/ 63 h 63"/>
              <a:gd name="T4" fmla="*/ 45 w 77"/>
              <a:gd name="T5" fmla="*/ 63 h 63"/>
              <a:gd name="T6" fmla="*/ 77 w 77"/>
              <a:gd name="T7" fmla="*/ 32 h 63"/>
              <a:gd name="T8" fmla="*/ 45 w 77"/>
              <a:gd name="T9" fmla="*/ 0 h 63"/>
              <a:gd name="T10" fmla="*/ 31 w 77"/>
              <a:gd name="T11" fmla="*/ 0 h 63"/>
              <a:gd name="T12" fmla="*/ 0 w 77"/>
              <a:gd name="T13" fmla="*/ 32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" h="63">
                <a:moveTo>
                  <a:pt x="0" y="32"/>
                </a:moveTo>
                <a:cubicBezTo>
                  <a:pt x="0" y="49"/>
                  <a:pt x="14" y="63"/>
                  <a:pt x="31" y="63"/>
                </a:cubicBezTo>
                <a:cubicBezTo>
                  <a:pt x="45" y="63"/>
                  <a:pt x="45" y="63"/>
                  <a:pt x="45" y="63"/>
                </a:cubicBezTo>
                <a:cubicBezTo>
                  <a:pt x="63" y="63"/>
                  <a:pt x="77" y="49"/>
                  <a:pt x="77" y="32"/>
                </a:cubicBezTo>
                <a:cubicBezTo>
                  <a:pt x="77" y="14"/>
                  <a:pt x="63" y="0"/>
                  <a:pt x="45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14" y="0"/>
                  <a:pt x="0" y="14"/>
                  <a:pt x="0" y="3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9"/>
          <p:cNvSpPr/>
          <p:nvPr/>
        </p:nvSpPr>
        <p:spPr bwMode="auto">
          <a:xfrm>
            <a:off x="1693263" y="6443280"/>
            <a:ext cx="479425" cy="177800"/>
          </a:xfrm>
          <a:custGeom>
            <a:avLst/>
            <a:gdLst>
              <a:gd name="T0" fmla="*/ 140 w 171"/>
              <a:gd name="T1" fmla="*/ 0 h 63"/>
              <a:gd name="T2" fmla="*/ 31 w 171"/>
              <a:gd name="T3" fmla="*/ 0 h 63"/>
              <a:gd name="T4" fmla="*/ 0 w 171"/>
              <a:gd name="T5" fmla="*/ 31 h 63"/>
              <a:gd name="T6" fmla="*/ 31 w 171"/>
              <a:gd name="T7" fmla="*/ 63 h 63"/>
              <a:gd name="T8" fmla="*/ 140 w 171"/>
              <a:gd name="T9" fmla="*/ 63 h 63"/>
              <a:gd name="T10" fmla="*/ 171 w 171"/>
              <a:gd name="T11" fmla="*/ 31 h 63"/>
              <a:gd name="T12" fmla="*/ 140 w 171"/>
              <a:gd name="T13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1" h="63">
                <a:moveTo>
                  <a:pt x="140" y="0"/>
                </a:moveTo>
                <a:cubicBezTo>
                  <a:pt x="31" y="0"/>
                  <a:pt x="31" y="0"/>
                  <a:pt x="31" y="0"/>
                </a:cubicBezTo>
                <a:cubicBezTo>
                  <a:pt x="14" y="0"/>
                  <a:pt x="0" y="14"/>
                  <a:pt x="0" y="31"/>
                </a:cubicBezTo>
                <a:cubicBezTo>
                  <a:pt x="0" y="49"/>
                  <a:pt x="14" y="63"/>
                  <a:pt x="31" y="63"/>
                </a:cubicBezTo>
                <a:cubicBezTo>
                  <a:pt x="140" y="63"/>
                  <a:pt x="140" y="63"/>
                  <a:pt x="140" y="63"/>
                </a:cubicBezTo>
                <a:cubicBezTo>
                  <a:pt x="157" y="63"/>
                  <a:pt x="171" y="49"/>
                  <a:pt x="171" y="31"/>
                </a:cubicBezTo>
                <a:cubicBezTo>
                  <a:pt x="171" y="14"/>
                  <a:pt x="157" y="0"/>
                  <a:pt x="140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10"/>
          <p:cNvSpPr/>
          <p:nvPr/>
        </p:nvSpPr>
        <p:spPr bwMode="auto">
          <a:xfrm>
            <a:off x="2267938" y="5733667"/>
            <a:ext cx="5835650" cy="887413"/>
          </a:xfrm>
          <a:custGeom>
            <a:avLst/>
            <a:gdLst>
              <a:gd name="T0" fmla="*/ 1863 w 2083"/>
              <a:gd name="T1" fmla="*/ 251 h 314"/>
              <a:gd name="T2" fmla="*/ 1608 w 2083"/>
              <a:gd name="T3" fmla="*/ 251 h 314"/>
              <a:gd name="T4" fmla="*/ 1575 w 2083"/>
              <a:gd name="T5" fmla="*/ 221 h 314"/>
              <a:gd name="T6" fmla="*/ 1607 w 2083"/>
              <a:gd name="T7" fmla="*/ 188 h 314"/>
              <a:gd name="T8" fmla="*/ 2083 w 2083"/>
              <a:gd name="T9" fmla="*/ 188 h 314"/>
              <a:gd name="T10" fmla="*/ 2083 w 2083"/>
              <a:gd name="T11" fmla="*/ 125 h 314"/>
              <a:gd name="T12" fmla="*/ 1460 w 2083"/>
              <a:gd name="T13" fmla="*/ 125 h 314"/>
              <a:gd name="T14" fmla="*/ 1427 w 2083"/>
              <a:gd name="T15" fmla="*/ 95 h 314"/>
              <a:gd name="T16" fmla="*/ 1459 w 2083"/>
              <a:gd name="T17" fmla="*/ 62 h 314"/>
              <a:gd name="T18" fmla="*/ 1630 w 2083"/>
              <a:gd name="T19" fmla="*/ 62 h 314"/>
              <a:gd name="T20" fmla="*/ 1663 w 2083"/>
              <a:gd name="T21" fmla="*/ 32 h 314"/>
              <a:gd name="T22" fmla="*/ 1632 w 2083"/>
              <a:gd name="T23" fmla="*/ 0 h 314"/>
              <a:gd name="T24" fmla="*/ 288 w 2083"/>
              <a:gd name="T25" fmla="*/ 0 h 314"/>
              <a:gd name="T26" fmla="*/ 256 w 2083"/>
              <a:gd name="T27" fmla="*/ 30 h 314"/>
              <a:gd name="T28" fmla="*/ 287 w 2083"/>
              <a:gd name="T29" fmla="*/ 62 h 314"/>
              <a:gd name="T30" fmla="*/ 830 w 2083"/>
              <a:gd name="T31" fmla="*/ 62 h 314"/>
              <a:gd name="T32" fmla="*/ 862 w 2083"/>
              <a:gd name="T33" fmla="*/ 93 h 314"/>
              <a:gd name="T34" fmla="*/ 831 w 2083"/>
              <a:gd name="T35" fmla="*/ 125 h 314"/>
              <a:gd name="T36" fmla="*/ 415 w 2083"/>
              <a:gd name="T37" fmla="*/ 125 h 314"/>
              <a:gd name="T38" fmla="*/ 383 w 2083"/>
              <a:gd name="T39" fmla="*/ 156 h 314"/>
              <a:gd name="T40" fmla="*/ 414 w 2083"/>
              <a:gd name="T41" fmla="*/ 188 h 314"/>
              <a:gd name="T42" fmla="*/ 781 w 2083"/>
              <a:gd name="T43" fmla="*/ 188 h 314"/>
              <a:gd name="T44" fmla="*/ 813 w 2083"/>
              <a:gd name="T45" fmla="*/ 219 h 314"/>
              <a:gd name="T46" fmla="*/ 782 w 2083"/>
              <a:gd name="T47" fmla="*/ 251 h 314"/>
              <a:gd name="T48" fmla="*/ 34 w 2083"/>
              <a:gd name="T49" fmla="*/ 251 h 314"/>
              <a:gd name="T50" fmla="*/ 1 w 2083"/>
              <a:gd name="T51" fmla="*/ 281 h 314"/>
              <a:gd name="T52" fmla="*/ 32 w 2083"/>
              <a:gd name="T53" fmla="*/ 314 h 314"/>
              <a:gd name="T54" fmla="*/ 1863 w 2083"/>
              <a:gd name="T55" fmla="*/ 314 h 314"/>
              <a:gd name="T56" fmla="*/ 1895 w 2083"/>
              <a:gd name="T57" fmla="*/ 282 h 314"/>
              <a:gd name="T58" fmla="*/ 1863 w 2083"/>
              <a:gd name="T59" fmla="*/ 251 h 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083" h="314">
                <a:moveTo>
                  <a:pt x="1863" y="251"/>
                </a:moveTo>
                <a:cubicBezTo>
                  <a:pt x="1608" y="251"/>
                  <a:pt x="1608" y="251"/>
                  <a:pt x="1608" y="251"/>
                </a:cubicBezTo>
                <a:cubicBezTo>
                  <a:pt x="1591" y="251"/>
                  <a:pt x="1576" y="238"/>
                  <a:pt x="1575" y="221"/>
                </a:cubicBezTo>
                <a:cubicBezTo>
                  <a:pt x="1575" y="203"/>
                  <a:pt x="1589" y="188"/>
                  <a:pt x="1607" y="188"/>
                </a:cubicBezTo>
                <a:cubicBezTo>
                  <a:pt x="2083" y="188"/>
                  <a:pt x="2083" y="188"/>
                  <a:pt x="2083" y="188"/>
                </a:cubicBezTo>
                <a:cubicBezTo>
                  <a:pt x="2083" y="125"/>
                  <a:pt x="2083" y="125"/>
                  <a:pt x="2083" y="125"/>
                </a:cubicBezTo>
                <a:cubicBezTo>
                  <a:pt x="1460" y="125"/>
                  <a:pt x="1460" y="125"/>
                  <a:pt x="1460" y="125"/>
                </a:cubicBezTo>
                <a:cubicBezTo>
                  <a:pt x="1443" y="125"/>
                  <a:pt x="1428" y="112"/>
                  <a:pt x="1427" y="95"/>
                </a:cubicBezTo>
                <a:cubicBezTo>
                  <a:pt x="1427" y="77"/>
                  <a:pt x="1441" y="62"/>
                  <a:pt x="1459" y="62"/>
                </a:cubicBezTo>
                <a:cubicBezTo>
                  <a:pt x="1630" y="62"/>
                  <a:pt x="1630" y="62"/>
                  <a:pt x="1630" y="62"/>
                </a:cubicBezTo>
                <a:cubicBezTo>
                  <a:pt x="1648" y="62"/>
                  <a:pt x="1663" y="49"/>
                  <a:pt x="1663" y="32"/>
                </a:cubicBezTo>
                <a:cubicBezTo>
                  <a:pt x="1664" y="14"/>
                  <a:pt x="1649" y="0"/>
                  <a:pt x="1632" y="0"/>
                </a:cubicBezTo>
                <a:cubicBezTo>
                  <a:pt x="288" y="0"/>
                  <a:pt x="288" y="0"/>
                  <a:pt x="288" y="0"/>
                </a:cubicBezTo>
                <a:cubicBezTo>
                  <a:pt x="271" y="0"/>
                  <a:pt x="256" y="13"/>
                  <a:pt x="256" y="30"/>
                </a:cubicBezTo>
                <a:cubicBezTo>
                  <a:pt x="255" y="48"/>
                  <a:pt x="269" y="62"/>
                  <a:pt x="287" y="62"/>
                </a:cubicBezTo>
                <a:cubicBezTo>
                  <a:pt x="830" y="62"/>
                  <a:pt x="830" y="62"/>
                  <a:pt x="830" y="62"/>
                </a:cubicBezTo>
                <a:cubicBezTo>
                  <a:pt x="847" y="62"/>
                  <a:pt x="862" y="76"/>
                  <a:pt x="862" y="93"/>
                </a:cubicBezTo>
                <a:cubicBezTo>
                  <a:pt x="863" y="111"/>
                  <a:pt x="849" y="125"/>
                  <a:pt x="831" y="125"/>
                </a:cubicBezTo>
                <a:cubicBezTo>
                  <a:pt x="415" y="125"/>
                  <a:pt x="415" y="125"/>
                  <a:pt x="415" y="125"/>
                </a:cubicBezTo>
                <a:cubicBezTo>
                  <a:pt x="398" y="125"/>
                  <a:pt x="383" y="139"/>
                  <a:pt x="383" y="156"/>
                </a:cubicBezTo>
                <a:cubicBezTo>
                  <a:pt x="382" y="174"/>
                  <a:pt x="396" y="188"/>
                  <a:pt x="414" y="188"/>
                </a:cubicBezTo>
                <a:cubicBezTo>
                  <a:pt x="781" y="188"/>
                  <a:pt x="781" y="188"/>
                  <a:pt x="781" y="188"/>
                </a:cubicBezTo>
                <a:cubicBezTo>
                  <a:pt x="798" y="188"/>
                  <a:pt x="813" y="201"/>
                  <a:pt x="813" y="219"/>
                </a:cubicBezTo>
                <a:cubicBezTo>
                  <a:pt x="814" y="236"/>
                  <a:pt x="800" y="251"/>
                  <a:pt x="782" y="251"/>
                </a:cubicBezTo>
                <a:cubicBezTo>
                  <a:pt x="34" y="251"/>
                  <a:pt x="34" y="251"/>
                  <a:pt x="34" y="251"/>
                </a:cubicBezTo>
                <a:cubicBezTo>
                  <a:pt x="16" y="251"/>
                  <a:pt x="1" y="264"/>
                  <a:pt x="1" y="281"/>
                </a:cubicBezTo>
                <a:cubicBezTo>
                  <a:pt x="0" y="299"/>
                  <a:pt x="15" y="314"/>
                  <a:pt x="32" y="314"/>
                </a:cubicBezTo>
                <a:cubicBezTo>
                  <a:pt x="1863" y="314"/>
                  <a:pt x="1863" y="314"/>
                  <a:pt x="1863" y="314"/>
                </a:cubicBezTo>
                <a:cubicBezTo>
                  <a:pt x="1881" y="314"/>
                  <a:pt x="1895" y="300"/>
                  <a:pt x="1895" y="282"/>
                </a:cubicBezTo>
                <a:cubicBezTo>
                  <a:pt x="1895" y="265"/>
                  <a:pt x="1881" y="251"/>
                  <a:pt x="1863" y="251"/>
                </a:cubicBezTo>
                <a:close/>
              </a:path>
            </a:pathLst>
          </a:custGeom>
          <a:solidFill>
            <a:srgbClr val="F2BD4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4"/>
          <p:cNvSpPr/>
          <p:nvPr/>
        </p:nvSpPr>
        <p:spPr bwMode="auto">
          <a:xfrm>
            <a:off x="-1852010" y="631608"/>
            <a:ext cx="790575" cy="180975"/>
          </a:xfrm>
          <a:custGeom>
            <a:avLst/>
            <a:gdLst>
              <a:gd name="T0" fmla="*/ 0 w 282"/>
              <a:gd name="T1" fmla="*/ 32 h 64"/>
              <a:gd name="T2" fmla="*/ 31 w 282"/>
              <a:gd name="T3" fmla="*/ 0 h 64"/>
              <a:gd name="T4" fmla="*/ 250 w 282"/>
              <a:gd name="T5" fmla="*/ 0 h 64"/>
              <a:gd name="T6" fmla="*/ 282 w 282"/>
              <a:gd name="T7" fmla="*/ 32 h 64"/>
              <a:gd name="T8" fmla="*/ 250 w 282"/>
              <a:gd name="T9" fmla="*/ 64 h 64"/>
              <a:gd name="T10" fmla="*/ 31 w 282"/>
              <a:gd name="T11" fmla="*/ 64 h 64"/>
              <a:gd name="T12" fmla="*/ 0 w 282"/>
              <a:gd name="T13" fmla="*/ 32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2" h="64">
                <a:moveTo>
                  <a:pt x="0" y="32"/>
                </a:moveTo>
                <a:cubicBezTo>
                  <a:pt x="0" y="15"/>
                  <a:pt x="14" y="0"/>
                  <a:pt x="31" y="0"/>
                </a:cubicBezTo>
                <a:cubicBezTo>
                  <a:pt x="250" y="0"/>
                  <a:pt x="250" y="0"/>
                  <a:pt x="250" y="0"/>
                </a:cubicBezTo>
                <a:cubicBezTo>
                  <a:pt x="268" y="0"/>
                  <a:pt x="282" y="15"/>
                  <a:pt x="282" y="32"/>
                </a:cubicBezTo>
                <a:cubicBezTo>
                  <a:pt x="282" y="50"/>
                  <a:pt x="268" y="64"/>
                  <a:pt x="250" y="64"/>
                </a:cubicBezTo>
                <a:cubicBezTo>
                  <a:pt x="31" y="64"/>
                  <a:pt x="31" y="64"/>
                  <a:pt x="31" y="64"/>
                </a:cubicBezTo>
                <a:cubicBezTo>
                  <a:pt x="14" y="64"/>
                  <a:pt x="0" y="50"/>
                  <a:pt x="0" y="3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15"/>
          <p:cNvSpPr/>
          <p:nvPr/>
        </p:nvSpPr>
        <p:spPr bwMode="auto">
          <a:xfrm>
            <a:off x="4423378" y="631608"/>
            <a:ext cx="388937" cy="180975"/>
          </a:xfrm>
          <a:custGeom>
            <a:avLst/>
            <a:gdLst>
              <a:gd name="T0" fmla="*/ 31 w 139"/>
              <a:gd name="T1" fmla="*/ 0 h 64"/>
              <a:gd name="T2" fmla="*/ 0 w 139"/>
              <a:gd name="T3" fmla="*/ 32 h 64"/>
              <a:gd name="T4" fmla="*/ 31 w 139"/>
              <a:gd name="T5" fmla="*/ 64 h 64"/>
              <a:gd name="T6" fmla="*/ 108 w 139"/>
              <a:gd name="T7" fmla="*/ 64 h 64"/>
              <a:gd name="T8" fmla="*/ 139 w 139"/>
              <a:gd name="T9" fmla="*/ 32 h 64"/>
              <a:gd name="T10" fmla="*/ 108 w 139"/>
              <a:gd name="T11" fmla="*/ 0 h 64"/>
              <a:gd name="T12" fmla="*/ 31 w 139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9" h="64">
                <a:moveTo>
                  <a:pt x="31" y="0"/>
                </a:moveTo>
                <a:cubicBezTo>
                  <a:pt x="14" y="0"/>
                  <a:pt x="0" y="15"/>
                  <a:pt x="0" y="32"/>
                </a:cubicBezTo>
                <a:cubicBezTo>
                  <a:pt x="0" y="50"/>
                  <a:pt x="14" y="64"/>
                  <a:pt x="31" y="64"/>
                </a:cubicBezTo>
                <a:cubicBezTo>
                  <a:pt x="108" y="64"/>
                  <a:pt x="108" y="64"/>
                  <a:pt x="108" y="64"/>
                </a:cubicBezTo>
                <a:cubicBezTo>
                  <a:pt x="125" y="64"/>
                  <a:pt x="139" y="50"/>
                  <a:pt x="139" y="32"/>
                </a:cubicBezTo>
                <a:cubicBezTo>
                  <a:pt x="139" y="15"/>
                  <a:pt x="125" y="0"/>
                  <a:pt x="108" y="0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6"/>
          <p:cNvSpPr/>
          <p:nvPr/>
        </p:nvSpPr>
        <p:spPr bwMode="auto">
          <a:xfrm>
            <a:off x="5079015" y="1347571"/>
            <a:ext cx="282575" cy="177800"/>
          </a:xfrm>
          <a:custGeom>
            <a:avLst/>
            <a:gdLst>
              <a:gd name="T0" fmla="*/ 32 w 101"/>
              <a:gd name="T1" fmla="*/ 63 h 63"/>
              <a:gd name="T2" fmla="*/ 69 w 101"/>
              <a:gd name="T3" fmla="*/ 63 h 63"/>
              <a:gd name="T4" fmla="*/ 101 w 101"/>
              <a:gd name="T5" fmla="*/ 32 h 63"/>
              <a:gd name="T6" fmla="*/ 69 w 101"/>
              <a:gd name="T7" fmla="*/ 0 h 63"/>
              <a:gd name="T8" fmla="*/ 32 w 101"/>
              <a:gd name="T9" fmla="*/ 0 h 63"/>
              <a:gd name="T10" fmla="*/ 0 w 101"/>
              <a:gd name="T11" fmla="*/ 32 h 63"/>
              <a:gd name="T12" fmla="*/ 32 w 101"/>
              <a:gd name="T13" fmla="*/ 63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1" h="63">
                <a:moveTo>
                  <a:pt x="32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87" y="63"/>
                  <a:pt x="101" y="49"/>
                  <a:pt x="101" y="32"/>
                </a:cubicBezTo>
                <a:cubicBezTo>
                  <a:pt x="101" y="14"/>
                  <a:pt x="87" y="0"/>
                  <a:pt x="69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49"/>
                  <a:pt x="14" y="63"/>
                  <a:pt x="32" y="6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7"/>
          <p:cNvSpPr/>
          <p:nvPr/>
        </p:nvSpPr>
        <p:spPr bwMode="auto">
          <a:xfrm>
            <a:off x="4356703" y="1347571"/>
            <a:ext cx="608012" cy="177800"/>
          </a:xfrm>
          <a:custGeom>
            <a:avLst/>
            <a:gdLst>
              <a:gd name="T0" fmla="*/ 31 w 217"/>
              <a:gd name="T1" fmla="*/ 63 h 63"/>
              <a:gd name="T2" fmla="*/ 186 w 217"/>
              <a:gd name="T3" fmla="*/ 63 h 63"/>
              <a:gd name="T4" fmla="*/ 217 w 217"/>
              <a:gd name="T5" fmla="*/ 32 h 63"/>
              <a:gd name="T6" fmla="*/ 186 w 217"/>
              <a:gd name="T7" fmla="*/ 0 h 63"/>
              <a:gd name="T8" fmla="*/ 31 w 217"/>
              <a:gd name="T9" fmla="*/ 0 h 63"/>
              <a:gd name="T10" fmla="*/ 0 w 217"/>
              <a:gd name="T11" fmla="*/ 32 h 63"/>
              <a:gd name="T12" fmla="*/ 31 w 217"/>
              <a:gd name="T13" fmla="*/ 63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7" h="63">
                <a:moveTo>
                  <a:pt x="31" y="63"/>
                </a:moveTo>
                <a:cubicBezTo>
                  <a:pt x="186" y="63"/>
                  <a:pt x="186" y="63"/>
                  <a:pt x="186" y="63"/>
                </a:cubicBezTo>
                <a:cubicBezTo>
                  <a:pt x="203" y="63"/>
                  <a:pt x="217" y="49"/>
                  <a:pt x="217" y="32"/>
                </a:cubicBezTo>
                <a:cubicBezTo>
                  <a:pt x="217" y="14"/>
                  <a:pt x="203" y="0"/>
                  <a:pt x="186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49"/>
                  <a:pt x="14" y="63"/>
                  <a:pt x="31" y="6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8"/>
          <p:cNvSpPr/>
          <p:nvPr/>
        </p:nvSpPr>
        <p:spPr bwMode="auto">
          <a:xfrm>
            <a:off x="-1942497" y="631608"/>
            <a:ext cx="6243637" cy="893763"/>
          </a:xfrm>
          <a:custGeom>
            <a:avLst/>
            <a:gdLst>
              <a:gd name="T0" fmla="*/ 2177 w 2228"/>
              <a:gd name="T1" fmla="*/ 316 h 316"/>
              <a:gd name="T2" fmla="*/ 2210 w 2228"/>
              <a:gd name="T3" fmla="*/ 286 h 316"/>
              <a:gd name="T4" fmla="*/ 2178 w 2228"/>
              <a:gd name="T5" fmla="*/ 253 h 316"/>
              <a:gd name="T6" fmla="*/ 1734 w 2228"/>
              <a:gd name="T7" fmla="*/ 253 h 316"/>
              <a:gd name="T8" fmla="*/ 1703 w 2228"/>
              <a:gd name="T9" fmla="*/ 222 h 316"/>
              <a:gd name="T10" fmla="*/ 1734 w 2228"/>
              <a:gd name="T11" fmla="*/ 190 h 316"/>
              <a:gd name="T12" fmla="*/ 2087 w 2228"/>
              <a:gd name="T13" fmla="*/ 190 h 316"/>
              <a:gd name="T14" fmla="*/ 2118 w 2228"/>
              <a:gd name="T15" fmla="*/ 158 h 316"/>
              <a:gd name="T16" fmla="*/ 2087 w 2228"/>
              <a:gd name="T17" fmla="*/ 127 h 316"/>
              <a:gd name="T18" fmla="*/ 1568 w 2228"/>
              <a:gd name="T19" fmla="*/ 127 h 316"/>
              <a:gd name="T20" fmla="*/ 1536 w 2228"/>
              <a:gd name="T21" fmla="*/ 95 h 316"/>
              <a:gd name="T22" fmla="*/ 1568 w 2228"/>
              <a:gd name="T23" fmla="*/ 64 h 316"/>
              <a:gd name="T24" fmla="*/ 2196 w 2228"/>
              <a:gd name="T25" fmla="*/ 64 h 316"/>
              <a:gd name="T26" fmla="*/ 2228 w 2228"/>
              <a:gd name="T27" fmla="*/ 32 h 316"/>
              <a:gd name="T28" fmla="*/ 2196 w 2228"/>
              <a:gd name="T29" fmla="*/ 0 h 316"/>
              <a:gd name="T30" fmla="*/ 373 w 2228"/>
              <a:gd name="T31" fmla="*/ 0 h 316"/>
              <a:gd name="T32" fmla="*/ 341 w 2228"/>
              <a:gd name="T33" fmla="*/ 32 h 316"/>
              <a:gd name="T34" fmla="*/ 373 w 2228"/>
              <a:gd name="T35" fmla="*/ 64 h 316"/>
              <a:gd name="T36" fmla="*/ 626 w 2228"/>
              <a:gd name="T37" fmla="*/ 64 h 316"/>
              <a:gd name="T38" fmla="*/ 658 w 2228"/>
              <a:gd name="T39" fmla="*/ 95 h 316"/>
              <a:gd name="T40" fmla="*/ 626 w 2228"/>
              <a:gd name="T41" fmla="*/ 127 h 316"/>
              <a:gd name="T42" fmla="*/ 32 w 2228"/>
              <a:gd name="T43" fmla="*/ 127 h 316"/>
              <a:gd name="T44" fmla="*/ 0 w 2228"/>
              <a:gd name="T45" fmla="*/ 158 h 316"/>
              <a:gd name="T46" fmla="*/ 32 w 2228"/>
              <a:gd name="T47" fmla="*/ 190 h 316"/>
              <a:gd name="T48" fmla="*/ 1153 w 2228"/>
              <a:gd name="T49" fmla="*/ 190 h 316"/>
              <a:gd name="T50" fmla="*/ 1185 w 2228"/>
              <a:gd name="T51" fmla="*/ 222 h 316"/>
              <a:gd name="T52" fmla="*/ 1153 w 2228"/>
              <a:gd name="T53" fmla="*/ 253 h 316"/>
              <a:gd name="T54" fmla="*/ 976 w 2228"/>
              <a:gd name="T55" fmla="*/ 253 h 316"/>
              <a:gd name="T56" fmla="*/ 943 w 2228"/>
              <a:gd name="T57" fmla="*/ 284 h 316"/>
              <a:gd name="T58" fmla="*/ 974 w 2228"/>
              <a:gd name="T59" fmla="*/ 316 h 316"/>
              <a:gd name="T60" fmla="*/ 2177 w 2228"/>
              <a:gd name="T61" fmla="*/ 316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28" h="316">
                <a:moveTo>
                  <a:pt x="2177" y="316"/>
                </a:moveTo>
                <a:cubicBezTo>
                  <a:pt x="2194" y="316"/>
                  <a:pt x="2209" y="303"/>
                  <a:pt x="2210" y="286"/>
                </a:cubicBezTo>
                <a:cubicBezTo>
                  <a:pt x="2210" y="268"/>
                  <a:pt x="2196" y="253"/>
                  <a:pt x="2178" y="253"/>
                </a:cubicBezTo>
                <a:cubicBezTo>
                  <a:pt x="1734" y="253"/>
                  <a:pt x="1734" y="253"/>
                  <a:pt x="1734" y="253"/>
                </a:cubicBezTo>
                <a:cubicBezTo>
                  <a:pt x="1717" y="253"/>
                  <a:pt x="1703" y="239"/>
                  <a:pt x="1703" y="222"/>
                </a:cubicBezTo>
                <a:cubicBezTo>
                  <a:pt x="1703" y="204"/>
                  <a:pt x="1717" y="190"/>
                  <a:pt x="1734" y="190"/>
                </a:cubicBezTo>
                <a:cubicBezTo>
                  <a:pt x="2087" y="190"/>
                  <a:pt x="2087" y="190"/>
                  <a:pt x="2087" y="190"/>
                </a:cubicBezTo>
                <a:cubicBezTo>
                  <a:pt x="2104" y="190"/>
                  <a:pt x="2118" y="176"/>
                  <a:pt x="2118" y="158"/>
                </a:cubicBezTo>
                <a:cubicBezTo>
                  <a:pt x="2118" y="141"/>
                  <a:pt x="2104" y="127"/>
                  <a:pt x="2087" y="127"/>
                </a:cubicBezTo>
                <a:cubicBezTo>
                  <a:pt x="1568" y="127"/>
                  <a:pt x="1568" y="127"/>
                  <a:pt x="1568" y="127"/>
                </a:cubicBezTo>
                <a:cubicBezTo>
                  <a:pt x="1551" y="127"/>
                  <a:pt x="1536" y="113"/>
                  <a:pt x="1536" y="95"/>
                </a:cubicBezTo>
                <a:cubicBezTo>
                  <a:pt x="1536" y="78"/>
                  <a:pt x="1551" y="64"/>
                  <a:pt x="1568" y="64"/>
                </a:cubicBezTo>
                <a:cubicBezTo>
                  <a:pt x="2196" y="64"/>
                  <a:pt x="2196" y="64"/>
                  <a:pt x="2196" y="64"/>
                </a:cubicBezTo>
                <a:cubicBezTo>
                  <a:pt x="2214" y="64"/>
                  <a:pt x="2228" y="50"/>
                  <a:pt x="2228" y="32"/>
                </a:cubicBezTo>
                <a:cubicBezTo>
                  <a:pt x="2228" y="15"/>
                  <a:pt x="2214" y="0"/>
                  <a:pt x="2196" y="0"/>
                </a:cubicBezTo>
                <a:cubicBezTo>
                  <a:pt x="373" y="0"/>
                  <a:pt x="373" y="0"/>
                  <a:pt x="373" y="0"/>
                </a:cubicBezTo>
                <a:cubicBezTo>
                  <a:pt x="355" y="0"/>
                  <a:pt x="341" y="15"/>
                  <a:pt x="341" y="32"/>
                </a:cubicBezTo>
                <a:cubicBezTo>
                  <a:pt x="341" y="50"/>
                  <a:pt x="355" y="64"/>
                  <a:pt x="373" y="64"/>
                </a:cubicBezTo>
                <a:cubicBezTo>
                  <a:pt x="626" y="64"/>
                  <a:pt x="626" y="64"/>
                  <a:pt x="626" y="64"/>
                </a:cubicBezTo>
                <a:cubicBezTo>
                  <a:pt x="644" y="64"/>
                  <a:pt x="658" y="78"/>
                  <a:pt x="658" y="95"/>
                </a:cubicBezTo>
                <a:cubicBezTo>
                  <a:pt x="658" y="113"/>
                  <a:pt x="644" y="127"/>
                  <a:pt x="626" y="127"/>
                </a:cubicBezTo>
                <a:cubicBezTo>
                  <a:pt x="32" y="127"/>
                  <a:pt x="32" y="127"/>
                  <a:pt x="32" y="127"/>
                </a:cubicBezTo>
                <a:cubicBezTo>
                  <a:pt x="14" y="127"/>
                  <a:pt x="0" y="141"/>
                  <a:pt x="0" y="158"/>
                </a:cubicBezTo>
                <a:cubicBezTo>
                  <a:pt x="0" y="176"/>
                  <a:pt x="14" y="190"/>
                  <a:pt x="32" y="190"/>
                </a:cubicBezTo>
                <a:cubicBezTo>
                  <a:pt x="1153" y="190"/>
                  <a:pt x="1153" y="190"/>
                  <a:pt x="1153" y="190"/>
                </a:cubicBezTo>
                <a:cubicBezTo>
                  <a:pt x="1171" y="190"/>
                  <a:pt x="1185" y="204"/>
                  <a:pt x="1185" y="222"/>
                </a:cubicBezTo>
                <a:cubicBezTo>
                  <a:pt x="1185" y="239"/>
                  <a:pt x="1171" y="253"/>
                  <a:pt x="1153" y="253"/>
                </a:cubicBezTo>
                <a:cubicBezTo>
                  <a:pt x="976" y="253"/>
                  <a:pt x="976" y="253"/>
                  <a:pt x="976" y="253"/>
                </a:cubicBezTo>
                <a:cubicBezTo>
                  <a:pt x="958" y="253"/>
                  <a:pt x="943" y="266"/>
                  <a:pt x="943" y="284"/>
                </a:cubicBezTo>
                <a:cubicBezTo>
                  <a:pt x="942" y="302"/>
                  <a:pt x="957" y="316"/>
                  <a:pt x="974" y="316"/>
                </a:cubicBezTo>
                <a:lnTo>
                  <a:pt x="2177" y="316"/>
                </a:lnTo>
                <a:close/>
              </a:path>
            </a:pathLst>
          </a:custGeom>
          <a:solidFill>
            <a:srgbClr val="F2BD4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42206" t="4606" r="24198" b="12715"/>
          <a:stretch>
            <a:fillRect/>
          </a:stretch>
        </p:blipFill>
        <p:spPr>
          <a:xfrm>
            <a:off x="8090888" y="-25401"/>
            <a:ext cx="4190896" cy="68913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/>
        </p:nvSpPr>
        <p:spPr>
          <a:xfrm>
            <a:off x="5236259" y="1524183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任意多边形: 形状 3"/>
          <p:cNvSpPr/>
          <p:nvPr/>
        </p:nvSpPr>
        <p:spPr>
          <a:xfrm>
            <a:off x="1922374" y="2163261"/>
            <a:ext cx="1036497" cy="2531477"/>
          </a:xfrm>
          <a:custGeom>
            <a:avLst/>
            <a:gdLst>
              <a:gd name="connsiteX0" fmla="*/ 0 w 1036497"/>
              <a:gd name="connsiteY0" fmla="*/ 0 h 2531477"/>
              <a:gd name="connsiteX1" fmla="*/ 1036497 w 1036497"/>
              <a:gd name="connsiteY1" fmla="*/ 0 h 2531477"/>
              <a:gd name="connsiteX2" fmla="*/ 1036497 w 1036497"/>
              <a:gd name="connsiteY2" fmla="*/ 238873 h 2531477"/>
              <a:gd name="connsiteX3" fmla="*/ 1022898 w 1036497"/>
              <a:gd name="connsiteY3" fmla="*/ 238873 h 2531477"/>
              <a:gd name="connsiteX4" fmla="*/ 1022898 w 1036497"/>
              <a:gd name="connsiteY4" fmla="*/ 13599 h 2531477"/>
              <a:gd name="connsiteX5" fmla="*/ 13599 w 1036497"/>
              <a:gd name="connsiteY5" fmla="*/ 13599 h 2531477"/>
              <a:gd name="connsiteX6" fmla="*/ 13599 w 1036497"/>
              <a:gd name="connsiteY6" fmla="*/ 2517878 h 2531477"/>
              <a:gd name="connsiteX7" fmla="*/ 1022898 w 1036497"/>
              <a:gd name="connsiteY7" fmla="*/ 2517878 h 2531477"/>
              <a:gd name="connsiteX8" fmla="*/ 1022898 w 1036497"/>
              <a:gd name="connsiteY8" fmla="*/ 2338034 h 2531477"/>
              <a:gd name="connsiteX9" fmla="*/ 1036497 w 1036497"/>
              <a:gd name="connsiteY9" fmla="*/ 2338034 h 2531477"/>
              <a:gd name="connsiteX10" fmla="*/ 1036497 w 1036497"/>
              <a:gd name="connsiteY10" fmla="*/ 2531477 h 2531477"/>
              <a:gd name="connsiteX11" fmla="*/ 0 w 1036497"/>
              <a:gd name="connsiteY11" fmla="*/ 2531477 h 2531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36497" h="2531477">
                <a:moveTo>
                  <a:pt x="0" y="0"/>
                </a:moveTo>
                <a:lnTo>
                  <a:pt x="1036497" y="0"/>
                </a:lnTo>
                <a:lnTo>
                  <a:pt x="1036497" y="238873"/>
                </a:lnTo>
                <a:lnTo>
                  <a:pt x="1022898" y="238873"/>
                </a:lnTo>
                <a:lnTo>
                  <a:pt x="1022898" y="13599"/>
                </a:lnTo>
                <a:lnTo>
                  <a:pt x="13599" y="13599"/>
                </a:lnTo>
                <a:lnTo>
                  <a:pt x="13599" y="2517878"/>
                </a:lnTo>
                <a:lnTo>
                  <a:pt x="1022898" y="2517878"/>
                </a:lnTo>
                <a:lnTo>
                  <a:pt x="1022898" y="2338034"/>
                </a:lnTo>
                <a:lnTo>
                  <a:pt x="1036497" y="2338034"/>
                </a:lnTo>
                <a:lnTo>
                  <a:pt x="1036497" y="2531477"/>
                </a:lnTo>
                <a:lnTo>
                  <a:pt x="0" y="2531477"/>
                </a:lnTo>
                <a:close/>
              </a:path>
            </a:pathLst>
          </a:custGeom>
          <a:gradFill>
            <a:gsLst>
              <a:gs pos="0">
                <a:srgbClr val="F3D884"/>
              </a:gs>
              <a:gs pos="100000">
                <a:srgbClr val="B38346"/>
              </a:gs>
            </a:gsLst>
            <a:path path="circle">
              <a:fillToRect r="100000" b="100000"/>
            </a:path>
          </a:gradFill>
          <a:ln>
            <a:solidFill>
              <a:srgbClr val="F2BD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633847" y="2205240"/>
            <a:ext cx="11079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>
                <a:solidFill>
                  <a:srgbClr val="F2BD4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en-US" altLang="zh-CN" sz="7200" dirty="0">
              <a:solidFill>
                <a:srgbClr val="F2BD4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dirty="0">
                <a:solidFill>
                  <a:srgbClr val="F2BD4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6" name="MH_Others_1"/>
          <p:cNvSpPr txBox="1"/>
          <p:nvPr>
            <p:custDataLst>
              <p:tags r:id="rId1"/>
            </p:custDataLst>
          </p:nvPr>
        </p:nvSpPr>
        <p:spPr>
          <a:xfrm rot="5400000">
            <a:off x="1458166" y="3081716"/>
            <a:ext cx="2110718" cy="532255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dist">
              <a:defRPr/>
            </a:pPr>
            <a:r>
              <a:rPr lang="en-US" altLang="zh-CN" sz="2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600" spc="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MH_Number_1"/>
          <p:cNvSpPr/>
          <p:nvPr>
            <p:custDataLst>
              <p:tags r:id="rId2"/>
            </p:custDataLst>
          </p:nvPr>
        </p:nvSpPr>
        <p:spPr>
          <a:xfrm>
            <a:off x="5363623" y="1664315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MH_Entry_1"/>
          <p:cNvSpPr/>
          <p:nvPr>
            <p:custDataLst>
              <p:tags r:id="rId3"/>
            </p:custDataLst>
          </p:nvPr>
        </p:nvSpPr>
        <p:spPr>
          <a:xfrm>
            <a:off x="6107714" y="1664315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3E38C76-6FEB-4375-958D-4F13F2365D9D}"/>
              </a:ext>
            </a:extLst>
          </p:cNvPr>
          <p:cNvGrpSpPr/>
          <p:nvPr/>
        </p:nvGrpSpPr>
        <p:grpSpPr>
          <a:xfrm>
            <a:off x="5236259" y="2853679"/>
            <a:ext cx="4088551" cy="768301"/>
            <a:chOff x="6633878" y="2967796"/>
            <a:chExt cx="4088551" cy="768301"/>
          </a:xfrm>
        </p:grpSpPr>
        <p:sp>
          <p:nvSpPr>
            <p:cNvPr id="12" name="矩形: 圆角 11"/>
            <p:cNvSpPr/>
            <p:nvPr/>
          </p:nvSpPr>
          <p:spPr>
            <a:xfrm>
              <a:off x="6633878" y="2967796"/>
              <a:ext cx="1196516" cy="768301"/>
            </a:xfrm>
            <a:prstGeom prst="roundRect">
              <a:avLst>
                <a:gd name="adj" fmla="val 50000"/>
              </a:avLst>
            </a:prstGeom>
            <a:solidFill>
              <a:srgbClr val="F2BD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MH_Number_1"/>
            <p:cNvSpPr/>
            <p:nvPr>
              <p:custDataLst>
                <p:tags r:id="rId6"/>
              </p:custDataLst>
            </p:nvPr>
          </p:nvSpPr>
          <p:spPr>
            <a:xfrm>
              <a:off x="6761242" y="3107928"/>
              <a:ext cx="699855" cy="498614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02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MH_Entry_1"/>
            <p:cNvSpPr/>
            <p:nvPr>
              <p:custDataLst>
                <p:tags r:id="rId7"/>
              </p:custDataLst>
            </p:nvPr>
          </p:nvSpPr>
          <p:spPr>
            <a:xfrm>
              <a:off x="7505333" y="3107928"/>
              <a:ext cx="3217096" cy="498614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 fontScale="92500"/>
            </a:bodyPr>
            <a:lstStyle/>
            <a:p>
              <a:pPr algn="ctr">
                <a:lnSpc>
                  <a:spcPct val="110000"/>
                </a:lnSpc>
              </a:pPr>
              <a:r>
                <a:rPr lang="zh-CN" altLang="en-US" sz="2400" spc="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研发过程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11A28047-4A58-46AC-AD7D-BFDF60EEA79E}"/>
              </a:ext>
            </a:extLst>
          </p:cNvPr>
          <p:cNvGrpSpPr/>
          <p:nvPr/>
        </p:nvGrpSpPr>
        <p:grpSpPr>
          <a:xfrm>
            <a:off x="5236259" y="4299712"/>
            <a:ext cx="4088551" cy="768301"/>
            <a:chOff x="6633878" y="4413829"/>
            <a:chExt cx="4088551" cy="768301"/>
          </a:xfrm>
        </p:grpSpPr>
        <p:sp>
          <p:nvSpPr>
            <p:cNvPr id="15" name="矩形: 圆角 14"/>
            <p:cNvSpPr/>
            <p:nvPr/>
          </p:nvSpPr>
          <p:spPr>
            <a:xfrm>
              <a:off x="6633878" y="4413829"/>
              <a:ext cx="1196516" cy="768301"/>
            </a:xfrm>
            <a:prstGeom prst="roundRect">
              <a:avLst>
                <a:gd name="adj" fmla="val 50000"/>
              </a:avLst>
            </a:prstGeom>
            <a:solidFill>
              <a:srgbClr val="F2BD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MH_Number_1"/>
            <p:cNvSpPr/>
            <p:nvPr>
              <p:custDataLst>
                <p:tags r:id="rId4"/>
              </p:custDataLst>
            </p:nvPr>
          </p:nvSpPr>
          <p:spPr>
            <a:xfrm>
              <a:off x="6761242" y="4553961"/>
              <a:ext cx="699855" cy="498614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03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4" name="MH_Entry_1"/>
            <p:cNvSpPr/>
            <p:nvPr>
              <p:custDataLst>
                <p:tags r:id="rId5"/>
              </p:custDataLst>
            </p:nvPr>
          </p:nvSpPr>
          <p:spPr>
            <a:xfrm>
              <a:off x="7505333" y="4553961"/>
              <a:ext cx="3217096" cy="498614"/>
            </a:xfrm>
            <a:prstGeom prst="round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 fontScale="92500"/>
            </a:bodyPr>
            <a:lstStyle/>
            <a:p>
              <a:pPr algn="ctr">
                <a:lnSpc>
                  <a:spcPct val="110000"/>
                </a:lnSpc>
              </a:pPr>
              <a:r>
                <a:rPr lang="zh-CN" altLang="en-US" sz="2400" spc="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项目可行性分析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>
            <a:off x="2551490" y="2688673"/>
            <a:ext cx="2305894" cy="1480649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MH_Number_1"/>
          <p:cNvSpPr/>
          <p:nvPr>
            <p:custDataLst>
              <p:tags r:id="rId1"/>
            </p:custDataLst>
          </p:nvPr>
        </p:nvSpPr>
        <p:spPr>
          <a:xfrm>
            <a:off x="3057257" y="2885245"/>
            <a:ext cx="1493003" cy="108750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MH_Entry_1"/>
          <p:cNvSpPr/>
          <p:nvPr>
            <p:custDataLst>
              <p:tags r:id="rId2"/>
            </p:custDataLst>
          </p:nvPr>
        </p:nvSpPr>
        <p:spPr>
          <a:xfrm>
            <a:off x="4931725" y="2978790"/>
            <a:ext cx="5342531" cy="900413"/>
          </a:xfrm>
          <a:prstGeom prst="roundRect">
            <a:avLst>
              <a:gd name="adj" fmla="val 33074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40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352109B-C6D6-4188-8824-A83AA06872FE}"/>
              </a:ext>
            </a:extLst>
          </p:cNvPr>
          <p:cNvSpPr txBox="1"/>
          <p:nvPr/>
        </p:nvSpPr>
        <p:spPr>
          <a:xfrm>
            <a:off x="5493376" y="1979574"/>
            <a:ext cx="6029551" cy="33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大学里的食堂菜式多种多样，价格也相对便宜，但是毕竟众口难调，很多同学因为一日三餐都在吃学校食堂的饭菜感觉有些腻了，会选择点校外的外卖来换换口味。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由于疫情的影响，即使许多学校都开始禁止外卖进入校园，也抵挡不住大家对外卖的热情。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由于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配送时间和校园面积较大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等原因，大学生对外卖代取的需求逐渐增加，经常出现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有代取需求却找不到人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的情况。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D35E067-3658-4B40-8816-84CDDA496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806" y="1756550"/>
            <a:ext cx="5020371" cy="351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2DEB8A0-D630-4FD1-A124-590177BBD1F4}"/>
              </a:ext>
            </a:extLst>
          </p:cNvPr>
          <p:cNvSpPr txBox="1"/>
          <p:nvPr/>
        </p:nvSpPr>
        <p:spPr>
          <a:xfrm>
            <a:off x="5709424" y="1525717"/>
            <a:ext cx="4653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“最后一公里”的难题</a:t>
            </a:r>
          </a:p>
        </p:txBody>
      </p:sp>
    </p:spTree>
    <p:extLst>
      <p:ext uri="{BB962C8B-B14F-4D97-AF65-F5344CB8AC3E}">
        <p14:creationId xmlns:p14="http://schemas.microsoft.com/office/powerpoint/2010/main" val="3606203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项目情况简介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8947D577-E8C3-4312-88CE-593A778BEC7E}"/>
              </a:ext>
            </a:extLst>
          </p:cNvPr>
          <p:cNvSpPr txBox="1"/>
          <p:nvPr/>
        </p:nvSpPr>
        <p:spPr>
          <a:xfrm>
            <a:off x="373739" y="1070466"/>
            <a:ext cx="7062551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“最后一公里”物流配送循迹避障智能小车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解决外卖配送的最后一公里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9D96108-0DBA-48E2-9142-496A7EAFA62C}"/>
              </a:ext>
            </a:extLst>
          </p:cNvPr>
          <p:cNvSpPr txBox="1"/>
          <p:nvPr/>
        </p:nvSpPr>
        <p:spPr>
          <a:xfrm>
            <a:off x="373739" y="2484828"/>
            <a:ext cx="7062551" cy="1422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55600" algn="l">
              <a:lnSpc>
                <a:spcPct val="150000"/>
              </a:lnSpc>
            </a:pPr>
            <a:r>
              <a:rPr lang="zh-CN" altLang="zh-CN" sz="20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解决了物流（例如快递外卖等）“最后一公里”的难题。在未来，可提高物流配送的效率和准确度，节省人力物力的消耗。</a:t>
            </a:r>
            <a:endParaRPr lang="zh-CN" altLang="zh-CN" sz="14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10F3A72-2EB2-4F3F-88A4-492DBC256BB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378" y="3522588"/>
            <a:ext cx="5929621" cy="33354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93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>
            <a:off x="2204763" y="2743964"/>
            <a:ext cx="2305894" cy="1480649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MH_Number_1"/>
          <p:cNvSpPr/>
          <p:nvPr>
            <p:custDataLst>
              <p:tags r:id="rId1"/>
            </p:custDataLst>
          </p:nvPr>
        </p:nvSpPr>
        <p:spPr>
          <a:xfrm>
            <a:off x="2683094" y="2940536"/>
            <a:ext cx="1493003" cy="108750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MH_Entry_1"/>
          <p:cNvSpPr/>
          <p:nvPr>
            <p:custDataLst>
              <p:tags r:id="rId2"/>
            </p:custDataLst>
          </p:nvPr>
        </p:nvSpPr>
        <p:spPr>
          <a:xfrm>
            <a:off x="4644706" y="3048001"/>
            <a:ext cx="5342531" cy="900413"/>
          </a:xfrm>
          <a:prstGeom prst="roundRect">
            <a:avLst>
              <a:gd name="adj" fmla="val 33074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36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想法实现过程：从</a:t>
            </a:r>
            <a:r>
              <a:rPr lang="en-US" altLang="zh-CN" sz="36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36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36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6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6B084A2-FECB-47E0-BEEE-EBAB427366F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14" t="-924" r="14487" b="43658"/>
          <a:stretch/>
        </p:blipFill>
        <p:spPr>
          <a:xfrm>
            <a:off x="5543036" y="736192"/>
            <a:ext cx="2510812" cy="215672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20A2CCA-47D3-4734-9FDF-A62D4CC509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6585" y="786857"/>
            <a:ext cx="2016227" cy="1872417"/>
          </a:xfrm>
          <a:prstGeom prst="rect">
            <a:avLst/>
          </a:prstGeom>
        </p:spPr>
      </p:pic>
      <p:sp>
        <p:nvSpPr>
          <p:cNvPr id="19" name="Rectangle 77">
            <a:extLst>
              <a:ext uri="{FF2B5EF4-FFF2-40B4-BE49-F238E27FC236}">
                <a16:creationId xmlns:a16="http://schemas.microsoft.com/office/drawing/2014/main" id="{BCE58C0B-BCE6-4961-AA2B-3F51BC05D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319" y="1136509"/>
            <a:ext cx="7181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78">
            <a:extLst>
              <a:ext uri="{FF2B5EF4-FFF2-40B4-BE49-F238E27FC236}">
                <a16:creationId xmlns:a16="http://schemas.microsoft.com/office/drawing/2014/main" id="{46D0C71E-1F63-402C-8F6B-04186E5E32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405" y="1136509"/>
            <a:ext cx="7181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normalizeH="0" baseline="0" dirty="0">
                <a:ln>
                  <a:noFill/>
                </a:ln>
                <a:solidFill>
                  <a:srgbClr val="F4BC27"/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零件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79">
            <a:extLst>
              <a:ext uri="{FF2B5EF4-FFF2-40B4-BE49-F238E27FC236}">
                <a16:creationId xmlns:a16="http://schemas.microsoft.com/office/drawing/2014/main" id="{1F9D6E31-00D9-4F20-9368-8E416A1B70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603" y="1100671"/>
            <a:ext cx="104775" cy="4667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60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56DFBB7-1DB8-47B1-93F3-A40D3D5F739C}"/>
              </a:ext>
            </a:extLst>
          </p:cNvPr>
          <p:cNvSpPr txBox="1"/>
          <p:nvPr/>
        </p:nvSpPr>
        <p:spPr>
          <a:xfrm>
            <a:off x="541319" y="1723066"/>
            <a:ext cx="4524960" cy="4615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dirty="0"/>
              <a:t>1.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树莓派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代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B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型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Raspberry Pi4b+/4b 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仿宋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2.85MM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循迹小车轮胎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4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3.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蓝牙模块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4.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自由度机械手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STM32 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仿宋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5.2s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锂电池包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2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仿宋" panose="02010609060101010101" pitchFamily="49" charset="-122"/>
                <a:ea typeface="宋体" panose="02010600030101010101" pitchFamily="2" charset="-122"/>
                <a:cs typeface="Times New Roman" panose="02020603050405020304" pitchFamily="18" charset="0"/>
              </a:rPr>
              <a:t>6.E18-D80NK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红外线模块循迹传感器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7.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磁铁（中型）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8.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车身底盘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2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9.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小型储物柜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10.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螺栓 多个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11.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仿宋" panose="02010609060101010101" pitchFamily="49" charset="-122"/>
                <a:cs typeface="Times New Roman" panose="02020603050405020304" pitchFamily="18" charset="0"/>
              </a:rPr>
              <a:t>杜邦线 多条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E6D50A2-8647-4384-B6C3-EFE98945E26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377" y="2970398"/>
            <a:ext cx="6310952" cy="362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052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38100" y="66675"/>
            <a:ext cx="1196516" cy="768301"/>
          </a:xfrm>
          <a:prstGeom prst="roundRect">
            <a:avLst>
              <a:gd name="adj" fmla="val 50000"/>
            </a:avLst>
          </a:prstGeom>
          <a:solidFill>
            <a:srgbClr val="F2B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MH_Number_1"/>
          <p:cNvSpPr/>
          <p:nvPr>
            <p:custDataLst>
              <p:tags r:id="rId1"/>
            </p:custDataLst>
          </p:nvPr>
        </p:nvSpPr>
        <p:spPr>
          <a:xfrm>
            <a:off x="165464" y="206807"/>
            <a:ext cx="699855" cy="49861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909555" y="206807"/>
            <a:ext cx="3217096" cy="49861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2500"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4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流程图: 过程 19">
            <a:extLst>
              <a:ext uri="{FF2B5EF4-FFF2-40B4-BE49-F238E27FC236}">
                <a16:creationId xmlns:a16="http://schemas.microsoft.com/office/drawing/2014/main" id="{BFE8EBE6-695D-4ADC-8EAA-FC938F267F57}"/>
              </a:ext>
            </a:extLst>
          </p:cNvPr>
          <p:cNvSpPr/>
          <p:nvPr/>
        </p:nvSpPr>
        <p:spPr>
          <a:xfrm>
            <a:off x="4720683" y="2289717"/>
            <a:ext cx="1360449" cy="639337"/>
          </a:xfrm>
          <a:prstGeom prst="flowChartProcess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4B</a:t>
            </a:r>
            <a:r>
              <a:rPr lang="zh-CN" altLang="en-US" dirty="0"/>
              <a:t>树莓派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3C292C4F-2C82-4190-AD70-2EE95613AE8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400908" y="1561171"/>
            <a:ext cx="33453" cy="728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>
            <a:extLst>
              <a:ext uri="{FF2B5EF4-FFF2-40B4-BE49-F238E27FC236}">
                <a16:creationId xmlns:a16="http://schemas.microsoft.com/office/drawing/2014/main" id="{7BD153FB-2D75-4B63-8D8E-30B58B3D1030}"/>
              </a:ext>
            </a:extLst>
          </p:cNvPr>
          <p:cNvSpPr/>
          <p:nvPr/>
        </p:nvSpPr>
        <p:spPr>
          <a:xfrm>
            <a:off x="4720683" y="959005"/>
            <a:ext cx="1494264" cy="624468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5v</a:t>
            </a:r>
            <a:r>
              <a:rPr lang="zh-CN" altLang="en-US" dirty="0"/>
              <a:t>输出充电宝</a:t>
            </a: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2FC46E5-CBB8-47FB-A884-3AC343CA32E4}"/>
              </a:ext>
            </a:extLst>
          </p:cNvPr>
          <p:cNvCxnSpPr>
            <a:stCxn id="20" idx="2"/>
          </p:cNvCxnSpPr>
          <p:nvPr/>
        </p:nvCxnSpPr>
        <p:spPr>
          <a:xfrm>
            <a:off x="5400908" y="2929054"/>
            <a:ext cx="7434" cy="661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流程图: 过程 27">
            <a:extLst>
              <a:ext uri="{FF2B5EF4-FFF2-40B4-BE49-F238E27FC236}">
                <a16:creationId xmlns:a16="http://schemas.microsoft.com/office/drawing/2014/main" id="{D6828C62-E307-4C8C-87BC-D78E879A924A}"/>
              </a:ext>
            </a:extLst>
          </p:cNvPr>
          <p:cNvSpPr/>
          <p:nvPr/>
        </p:nvSpPr>
        <p:spPr>
          <a:xfrm>
            <a:off x="4527395" y="3590693"/>
            <a:ext cx="1761893" cy="661639"/>
          </a:xfrm>
          <a:prstGeom prst="flowChartProcess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电动机驱动器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44CBF39C-75CC-491D-807F-E0E36A858BFC}"/>
              </a:ext>
            </a:extLst>
          </p:cNvPr>
          <p:cNvCxnSpPr>
            <a:stCxn id="28" idx="2"/>
          </p:cNvCxnSpPr>
          <p:nvPr/>
        </p:nvCxnSpPr>
        <p:spPr>
          <a:xfrm flipH="1">
            <a:off x="5400907" y="4252332"/>
            <a:ext cx="7435" cy="572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>
            <a:extLst>
              <a:ext uri="{FF2B5EF4-FFF2-40B4-BE49-F238E27FC236}">
                <a16:creationId xmlns:a16="http://schemas.microsoft.com/office/drawing/2014/main" id="{06625852-F5E6-464F-8272-2B20EDB97C1F}"/>
              </a:ext>
            </a:extLst>
          </p:cNvPr>
          <p:cNvSpPr/>
          <p:nvPr/>
        </p:nvSpPr>
        <p:spPr>
          <a:xfrm>
            <a:off x="4587430" y="4860499"/>
            <a:ext cx="1626954" cy="572429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电动马达</a:t>
            </a: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057B5090-31C6-43D6-BA5B-8F98A5530928}"/>
              </a:ext>
            </a:extLst>
          </p:cNvPr>
          <p:cNvSpPr/>
          <p:nvPr/>
        </p:nvSpPr>
        <p:spPr>
          <a:xfrm>
            <a:off x="1172448" y="3705356"/>
            <a:ext cx="2023574" cy="1151715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红外传感器</a:t>
            </a: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60A68B93-08DE-4325-8388-5C334901F6C4}"/>
              </a:ext>
            </a:extLst>
          </p:cNvPr>
          <p:cNvSpPr/>
          <p:nvPr/>
        </p:nvSpPr>
        <p:spPr>
          <a:xfrm>
            <a:off x="8212666" y="3676474"/>
            <a:ext cx="2101995" cy="1151715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光波传感器</a:t>
            </a: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EE4B75E4-738A-4340-A653-ECDED24F5D1D}"/>
              </a:ext>
            </a:extLst>
          </p:cNvPr>
          <p:cNvCxnSpPr/>
          <p:nvPr/>
        </p:nvCxnSpPr>
        <p:spPr>
          <a:xfrm flipH="1">
            <a:off x="3264747" y="4030133"/>
            <a:ext cx="1185333" cy="222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28FAD4D0-BEB5-4E20-B1A3-8C91300CFA35}"/>
              </a:ext>
            </a:extLst>
          </p:cNvPr>
          <p:cNvCxnSpPr/>
          <p:nvPr/>
        </p:nvCxnSpPr>
        <p:spPr>
          <a:xfrm>
            <a:off x="6400800" y="3921512"/>
            <a:ext cx="1659467" cy="244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254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12A402-FE07-4CA6-B393-C392B94D0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655BE01-9B3D-42BC-A64F-5700C3FE4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599" y="148567"/>
            <a:ext cx="3867912" cy="2900934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F98195-6C1F-4E89-AFE0-D3ED9CCF4BB7}"/>
              </a:ext>
            </a:extLst>
          </p:cNvPr>
          <p:cNvSpPr txBox="1"/>
          <p:nvPr/>
        </p:nvSpPr>
        <p:spPr>
          <a:xfrm>
            <a:off x="1244599" y="3081393"/>
            <a:ext cx="347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电动驱动机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4CCF80C-80CC-4AEF-ADD2-84C38DFC61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43" y="3591941"/>
            <a:ext cx="3867912" cy="290093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C0D6E4E-CFD8-40BE-B96B-22887EEF355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1" b="5120"/>
          <a:stretch/>
        </p:blipFill>
        <p:spPr>
          <a:xfrm>
            <a:off x="6546094" y="148566"/>
            <a:ext cx="3867912" cy="634430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FCEA5CBB-B0F6-4119-BF10-377E361B7423}"/>
              </a:ext>
            </a:extLst>
          </p:cNvPr>
          <p:cNvSpPr txBox="1"/>
          <p:nvPr/>
        </p:nvSpPr>
        <p:spPr>
          <a:xfrm>
            <a:off x="10414006" y="2727056"/>
            <a:ext cx="461665" cy="308055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电动驱动模块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23211CD-DDFD-410F-95CB-3BA7092B14C8}"/>
              </a:ext>
            </a:extLst>
          </p:cNvPr>
          <p:cNvSpPr txBox="1"/>
          <p:nvPr/>
        </p:nvSpPr>
        <p:spPr>
          <a:xfrm>
            <a:off x="2277194" y="6492875"/>
            <a:ext cx="204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2S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锂电池包</a:t>
            </a:r>
          </a:p>
        </p:txBody>
      </p:sp>
    </p:spTree>
    <p:extLst>
      <p:ext uri="{BB962C8B-B14F-4D97-AF65-F5344CB8AC3E}">
        <p14:creationId xmlns:p14="http://schemas.microsoft.com/office/powerpoint/2010/main" val="181427960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演示文稿2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516230504"/>
  <p:tag name="MH_LIBRARY" val="CONTENTS"/>
  <p:tag name="MH_TYPE" val="OTHERS"/>
  <p:tag name="ID" val="54581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29225421"/>
  <p:tag name="MH_LIBRARY" val="CONTENTS"/>
  <p:tag name="MH_TYPE" val="NUMBER"/>
  <p:tag name="ID" val="547142"/>
  <p:tag name="MH_ORDER" val="1"/>
</p:tagLst>
</file>

<file path=ppt/theme/theme1.xml><?xml version="1.0" encoding="utf-8"?>
<a:theme xmlns:a="http://schemas.openxmlformats.org/drawingml/2006/main" name="Office 主题​​">
  <a:themeElements>
    <a:clrScheme name="sh商业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F7F7F"/>
      </a:accent1>
      <a:accent2>
        <a:srgbClr val="FF8204"/>
      </a:accent2>
      <a:accent3>
        <a:srgbClr val="404040"/>
      </a:accent3>
      <a:accent4>
        <a:srgbClr val="F2BD45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665</Words>
  <Application>Microsoft Office PowerPoint</Application>
  <PresentationFormat>宽屏</PresentationFormat>
  <Paragraphs>115</Paragraphs>
  <Slides>17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Myriad Pro</vt:lpstr>
      <vt:lpstr>等线</vt:lpstr>
      <vt:lpstr>等线 Light</vt:lpstr>
      <vt:lpstr>仿宋</vt:lpstr>
      <vt:lpstr>思源黑体 CN Regular</vt:lpstr>
      <vt:lpstr>宋体</vt:lpstr>
      <vt:lpstr>微软雅黑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演示文稿20</dc:title>
  <dc:creator>xiaofan Zhou</dc:creator>
  <cp:lastModifiedBy>张 宏</cp:lastModifiedBy>
  <cp:revision>46</cp:revision>
  <dcterms:created xsi:type="dcterms:W3CDTF">2017-12-27T04:55:00Z</dcterms:created>
  <dcterms:modified xsi:type="dcterms:W3CDTF">2021-12-12T04:14:42Z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